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9"/>
  </p:notesMasterIdLst>
  <p:sldIdLst>
    <p:sldId id="268" r:id="rId5"/>
    <p:sldId id="593" r:id="rId6"/>
    <p:sldId id="592" r:id="rId7"/>
    <p:sldId id="576" r:id="rId8"/>
    <p:sldId id="577" r:id="rId9"/>
    <p:sldId id="578" r:id="rId10"/>
    <p:sldId id="579" r:id="rId11"/>
    <p:sldId id="580" r:id="rId12"/>
    <p:sldId id="561" r:id="rId13"/>
    <p:sldId id="581" r:id="rId14"/>
    <p:sldId id="574" r:id="rId15"/>
    <p:sldId id="575" r:id="rId16"/>
    <p:sldId id="564" r:id="rId17"/>
    <p:sldId id="596" r:id="rId18"/>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Deck" id="{6C7BAA46-EAAF-4896-98F6-6A7605FF4B41}">
          <p14:sldIdLst>
            <p14:sldId id="268"/>
            <p14:sldId id="593"/>
            <p14:sldId id="592"/>
            <p14:sldId id="576"/>
            <p14:sldId id="577"/>
            <p14:sldId id="578"/>
            <p14:sldId id="579"/>
            <p14:sldId id="580"/>
            <p14:sldId id="561"/>
            <p14:sldId id="581"/>
            <p14:sldId id="574"/>
            <p14:sldId id="575"/>
            <p14:sldId id="564"/>
            <p14:sldId id="5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41" autoAdjust="0"/>
  </p:normalViewPr>
  <p:slideViewPr>
    <p:cSldViewPr snapToGrid="0">
      <p:cViewPr varScale="1">
        <p:scale>
          <a:sx n="116" d="100"/>
          <a:sy n="116" d="100"/>
        </p:scale>
        <p:origin x="102" y="3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2DC6B338-B006-43A4-9C2F-05AA4EEFA37D}" type="datetimeFigureOut">
              <a:rPr lang="en-AU" smtClean="0"/>
              <a:t>8/01/2026</a:t>
            </a:fld>
            <a:endParaRPr lang="en-AU" dirty="0"/>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343C5150-9534-4A67-B105-8388A960637C}" type="slidenum">
              <a:rPr lang="en-AU" smtClean="0"/>
              <a:t>‹#›</a:t>
            </a:fld>
            <a:endParaRPr lang="en-AU" dirty="0"/>
          </a:p>
        </p:txBody>
      </p:sp>
    </p:spTree>
    <p:extLst>
      <p:ext uri="{BB962C8B-B14F-4D97-AF65-F5344CB8AC3E}">
        <p14:creationId xmlns:p14="http://schemas.microsoft.com/office/powerpoint/2010/main" val="192182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2</a:t>
            </a:fld>
            <a:endParaRPr lang="en-AU" dirty="0"/>
          </a:p>
        </p:txBody>
      </p:sp>
    </p:spTree>
    <p:extLst>
      <p:ext uri="{BB962C8B-B14F-4D97-AF65-F5344CB8AC3E}">
        <p14:creationId xmlns:p14="http://schemas.microsoft.com/office/powerpoint/2010/main" val="4267631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3</a:t>
            </a:fld>
            <a:endParaRPr lang="en-AU" dirty="0"/>
          </a:p>
        </p:txBody>
      </p:sp>
    </p:spTree>
    <p:extLst>
      <p:ext uri="{BB962C8B-B14F-4D97-AF65-F5344CB8AC3E}">
        <p14:creationId xmlns:p14="http://schemas.microsoft.com/office/powerpoint/2010/main" val="995347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4</a:t>
            </a:fld>
            <a:endParaRPr lang="en-AU" dirty="0"/>
          </a:p>
        </p:txBody>
      </p:sp>
    </p:spTree>
    <p:extLst>
      <p:ext uri="{BB962C8B-B14F-4D97-AF65-F5344CB8AC3E}">
        <p14:creationId xmlns:p14="http://schemas.microsoft.com/office/powerpoint/2010/main" val="414840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Level of intuitive understanding of people</a:t>
            </a:r>
          </a:p>
        </p:txBody>
      </p:sp>
      <p:sp>
        <p:nvSpPr>
          <p:cNvPr id="4" name="Slide Number Placeholder 3"/>
          <p:cNvSpPr>
            <a:spLocks noGrp="1"/>
          </p:cNvSpPr>
          <p:nvPr>
            <p:ph type="sldNum" sz="quarter" idx="5"/>
          </p:nvPr>
        </p:nvSpPr>
        <p:spPr/>
        <p:txBody>
          <a:bodyPr/>
          <a:lstStyle/>
          <a:p>
            <a:fld id="{CEAA2709-9D3F-45D3-A92C-33A5407B3DC7}" type="slidenum">
              <a:rPr lang="en-AU" smtClean="0"/>
              <a:t>5</a:t>
            </a:fld>
            <a:endParaRPr lang="en-AU" dirty="0"/>
          </a:p>
        </p:txBody>
      </p:sp>
    </p:spTree>
    <p:extLst>
      <p:ext uri="{BB962C8B-B14F-4D97-AF65-F5344CB8AC3E}">
        <p14:creationId xmlns:p14="http://schemas.microsoft.com/office/powerpoint/2010/main" val="312307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Level of intuitive understanding of people</a:t>
            </a:r>
          </a:p>
        </p:txBody>
      </p:sp>
      <p:sp>
        <p:nvSpPr>
          <p:cNvPr id="4" name="Slide Number Placeholder 3"/>
          <p:cNvSpPr>
            <a:spLocks noGrp="1"/>
          </p:cNvSpPr>
          <p:nvPr>
            <p:ph type="sldNum" sz="quarter" idx="5"/>
          </p:nvPr>
        </p:nvSpPr>
        <p:spPr/>
        <p:txBody>
          <a:bodyPr/>
          <a:lstStyle/>
          <a:p>
            <a:fld id="{CEAA2709-9D3F-45D3-A92C-33A5407B3DC7}" type="slidenum">
              <a:rPr lang="en-AU" smtClean="0"/>
              <a:t>6</a:t>
            </a:fld>
            <a:endParaRPr lang="en-AU" dirty="0"/>
          </a:p>
        </p:txBody>
      </p:sp>
    </p:spTree>
    <p:extLst>
      <p:ext uri="{BB962C8B-B14F-4D97-AF65-F5344CB8AC3E}">
        <p14:creationId xmlns:p14="http://schemas.microsoft.com/office/powerpoint/2010/main" val="11058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Level of intuitive understanding of people</a:t>
            </a:r>
          </a:p>
        </p:txBody>
      </p:sp>
      <p:sp>
        <p:nvSpPr>
          <p:cNvPr id="4" name="Slide Number Placeholder 3"/>
          <p:cNvSpPr>
            <a:spLocks noGrp="1"/>
          </p:cNvSpPr>
          <p:nvPr>
            <p:ph type="sldNum" sz="quarter" idx="5"/>
          </p:nvPr>
        </p:nvSpPr>
        <p:spPr/>
        <p:txBody>
          <a:bodyPr/>
          <a:lstStyle/>
          <a:p>
            <a:fld id="{CEAA2709-9D3F-45D3-A92C-33A5407B3DC7}" type="slidenum">
              <a:rPr lang="en-AU" smtClean="0"/>
              <a:t>7</a:t>
            </a:fld>
            <a:endParaRPr lang="en-AU" dirty="0"/>
          </a:p>
        </p:txBody>
      </p:sp>
    </p:spTree>
    <p:extLst>
      <p:ext uri="{BB962C8B-B14F-4D97-AF65-F5344CB8AC3E}">
        <p14:creationId xmlns:p14="http://schemas.microsoft.com/office/powerpoint/2010/main" val="1728842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10</a:t>
            </a:fld>
            <a:endParaRPr lang="en-AU" dirty="0"/>
          </a:p>
        </p:txBody>
      </p:sp>
    </p:spTree>
    <p:extLst>
      <p:ext uri="{BB962C8B-B14F-4D97-AF65-F5344CB8AC3E}">
        <p14:creationId xmlns:p14="http://schemas.microsoft.com/office/powerpoint/2010/main" val="37744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11</a:t>
            </a:fld>
            <a:endParaRPr lang="en-AU" dirty="0"/>
          </a:p>
        </p:txBody>
      </p:sp>
    </p:spTree>
    <p:extLst>
      <p:ext uri="{BB962C8B-B14F-4D97-AF65-F5344CB8AC3E}">
        <p14:creationId xmlns:p14="http://schemas.microsoft.com/office/powerpoint/2010/main" val="2222506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12</a:t>
            </a:fld>
            <a:endParaRPr lang="en-AU" dirty="0"/>
          </a:p>
        </p:txBody>
      </p:sp>
    </p:spTree>
    <p:extLst>
      <p:ext uri="{BB962C8B-B14F-4D97-AF65-F5344CB8AC3E}">
        <p14:creationId xmlns:p14="http://schemas.microsoft.com/office/powerpoint/2010/main" val="1472477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13</a:t>
            </a:fld>
            <a:endParaRPr lang="en-AU" dirty="0"/>
          </a:p>
        </p:txBody>
      </p:sp>
    </p:spTree>
    <p:extLst>
      <p:ext uri="{BB962C8B-B14F-4D97-AF65-F5344CB8AC3E}">
        <p14:creationId xmlns:p14="http://schemas.microsoft.com/office/powerpoint/2010/main" val="2000820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C7234CF-9892-485D-9B9B-1005E6824F6E}" type="slidenum">
              <a:rPr lang="en-AU" smtClean="0"/>
              <a:t>14</a:t>
            </a:fld>
            <a:endParaRPr lang="en-AU" dirty="0"/>
          </a:p>
        </p:txBody>
      </p:sp>
    </p:spTree>
    <p:extLst>
      <p:ext uri="{BB962C8B-B14F-4D97-AF65-F5344CB8AC3E}">
        <p14:creationId xmlns:p14="http://schemas.microsoft.com/office/powerpoint/2010/main" val="72935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xmlns=""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a:lstStyle/>
          <a:p>
            <a:fld id="{9184DA70-C731-4C70-880D-CCD4705E623C}" type="datetime1">
              <a:rPr lang="en-US" smtClean="0"/>
              <a:t>1/8/2026</a:t>
            </a:fld>
            <a:endParaRPr lang="en-US" dirty="0"/>
          </a:p>
        </p:txBody>
      </p:sp>
      <p:sp>
        <p:nvSpPr>
          <p:cNvPr id="5" name="Footer Placeholder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a:lstStyle>
            <a:lvl1pPr algn="r">
              <a:defRPr>
                <a:solidFill>
                  <a:schemeClr val="tx1"/>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a:lstStyle/>
          <a:p>
            <a:fld id="{4BE1D723-8F53-4F53-90B0-1982A396982E}" type="datetime1">
              <a:rPr lang="en-US" smtClean="0"/>
              <a:t>1/8/2026</a:t>
            </a:fld>
            <a:endParaRPr lang="en-US" dirty="0"/>
          </a:p>
        </p:txBody>
      </p:sp>
      <p:sp>
        <p:nvSpPr>
          <p:cNvPr id="8" name="Footer Placeholder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xmlns=""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a:lstStyle/>
          <a:p>
            <a:fld id="{97669AF7-7BEB-44E4-9852-375E34362B5B}" type="datetime1">
              <a:rPr lang="en-US" smtClean="0"/>
              <a:t>1/8/2026</a:t>
            </a:fld>
            <a:endParaRPr lang="en-US" dirty="0"/>
          </a:p>
        </p:txBody>
      </p:sp>
      <p:sp>
        <p:nvSpPr>
          <p:cNvPr id="8" name="Footer Placeholder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a:lstStyle/>
          <a:p>
            <a:fld id="{BAAAC38D-0552-4C82-B593-E6124DFADBE2}" type="datetime1">
              <a:rPr lang="en-US" smtClean="0"/>
              <a:t>1/8/2026</a:t>
            </a:fld>
            <a:endParaRPr lang="en-US" dirty="0"/>
          </a:p>
        </p:txBody>
      </p:sp>
      <p:sp>
        <p:nvSpPr>
          <p:cNvPr id="9" name="Footer Placeholder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a:lstStyle/>
          <a:p>
            <a:fld id="{D9DF0F1C-5577-4ACB-BB62-DF8F3C494C7E}" type="datetime1">
              <a:rPr lang="en-US" smtClean="0"/>
              <a:t>1/8/2026</a:t>
            </a:fld>
            <a:endParaRPr lang="en-US" dirty="0"/>
          </a:p>
        </p:txBody>
      </p:sp>
      <p:sp>
        <p:nvSpPr>
          <p:cNvPr id="11" name="Footer Placeholder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a:lstStyle/>
          <a:p>
            <a:fld id="{1775B394-D9F9-4F0C-B15D-605F45CB9E9F}" type="datetime1">
              <a:rPr lang="en-US" smtClean="0"/>
              <a:t>1/8/2026</a:t>
            </a:fld>
            <a:endParaRPr lang="en-US" dirty="0"/>
          </a:p>
        </p:txBody>
      </p:sp>
      <p:sp>
        <p:nvSpPr>
          <p:cNvPr id="7" name="Footer Placeholder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a:lstStyle/>
          <a:p>
            <a:fld id="{39667345-2558-425A-8533-9BFDBCE15005}" type="datetime1">
              <a:rPr lang="en-US" smtClean="0"/>
              <a:t>1/8/2026</a:t>
            </a:fld>
            <a:endParaRPr lang="en-US" dirty="0"/>
          </a:p>
        </p:txBody>
      </p:sp>
      <p:sp>
        <p:nvSpPr>
          <p:cNvPr id="3" name="Footer Placeholder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Content-4">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67154FF-72FE-2EEC-02A5-35AE4731CE4B}"/>
              </a:ext>
            </a:extLst>
          </p:cNvPr>
          <p:cNvSpPr>
            <a:spLocks noGrp="1"/>
          </p:cNvSpPr>
          <p:nvPr>
            <p:ph type="title"/>
          </p:nvPr>
        </p:nvSpPr>
        <p:spPr>
          <a:xfrm>
            <a:off x="608830" y="402187"/>
            <a:ext cx="10963780" cy="765611"/>
          </a:xfrm>
          <a:prstGeom prst="rect">
            <a:avLst/>
          </a:prstGeom>
        </p:spPr>
        <p:txBody>
          <a:bodyPr vert="horz" lIns="0" tIns="0" rIns="0" bIns="0" rtlCol="0" anchor="t">
            <a:normAutofit/>
          </a:bodyPr>
          <a:lstStyle>
            <a:lvl1pPr>
              <a:defRPr sz="3000" b="1">
                <a:solidFill>
                  <a:schemeClr val="accent1"/>
                </a:solidFill>
                <a:latin typeface="+mj-lt"/>
              </a:defRPr>
            </a:lvl1pPr>
          </a:lstStyle>
          <a:p>
            <a:r>
              <a:rPr lang="en-US"/>
              <a:t>Click to edit</a:t>
            </a:r>
            <a:endParaRPr lang="en-AU"/>
          </a:p>
        </p:txBody>
      </p:sp>
      <p:cxnSp>
        <p:nvCxnSpPr>
          <p:cNvPr id="6" name="Straight Connector 5">
            <a:extLst>
              <a:ext uri="{FF2B5EF4-FFF2-40B4-BE49-F238E27FC236}">
                <a16:creationId xmlns:a16="http://schemas.microsoft.com/office/drawing/2014/main" xmlns="" id="{CD444242-79F5-8ED7-2C7C-06E8C182B849}"/>
              </a:ext>
            </a:extLst>
          </p:cNvPr>
          <p:cNvCxnSpPr>
            <a:cxnSpLocks/>
          </p:cNvCxnSpPr>
          <p:nvPr userDrawn="1"/>
        </p:nvCxnSpPr>
        <p:spPr>
          <a:xfrm>
            <a:off x="608830" y="6318730"/>
            <a:ext cx="109637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xmlns="" id="{12A23AC0-B8D3-C7CA-7A3F-CB8C5FCCF718}"/>
              </a:ext>
            </a:extLst>
          </p:cNvPr>
          <p:cNvGrpSpPr/>
          <p:nvPr userDrawn="1"/>
        </p:nvGrpSpPr>
        <p:grpSpPr>
          <a:xfrm>
            <a:off x="11418074" y="107813"/>
            <a:ext cx="659355" cy="181329"/>
            <a:chOff x="3094700" y="2756378"/>
            <a:chExt cx="6112307" cy="1336994"/>
          </a:xfrm>
        </p:grpSpPr>
        <p:pic>
          <p:nvPicPr>
            <p:cNvPr id="4" name="Graphic 3">
              <a:extLst>
                <a:ext uri="{FF2B5EF4-FFF2-40B4-BE49-F238E27FC236}">
                  <a16:creationId xmlns:a16="http://schemas.microsoft.com/office/drawing/2014/main" xmlns="" id="{34E6D090-8A04-A012-BA83-E264BECE1BD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123264" y="2781880"/>
              <a:ext cx="5945472" cy="1311492"/>
            </a:xfrm>
            <a:prstGeom prst="rect">
              <a:avLst/>
            </a:prstGeom>
          </p:spPr>
        </p:pic>
        <p:cxnSp>
          <p:nvCxnSpPr>
            <p:cNvPr id="5" name="Straight Connector 4">
              <a:extLst>
                <a:ext uri="{FF2B5EF4-FFF2-40B4-BE49-F238E27FC236}">
                  <a16:creationId xmlns:a16="http://schemas.microsoft.com/office/drawing/2014/main" xmlns="" id="{203E1E83-77E3-76DF-724F-58BB69A16CFD}"/>
                </a:ext>
              </a:extLst>
            </p:cNvPr>
            <p:cNvCxnSpPr>
              <a:cxnSpLocks/>
            </p:cNvCxnSpPr>
            <p:nvPr userDrawn="1"/>
          </p:nvCxnSpPr>
          <p:spPr>
            <a:xfrm flipV="1">
              <a:off x="3094700" y="2756378"/>
              <a:ext cx="6112307" cy="132538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Freeform 179">
              <a:extLst>
                <a:ext uri="{FF2B5EF4-FFF2-40B4-BE49-F238E27FC236}">
                  <a16:creationId xmlns:a16="http://schemas.microsoft.com/office/drawing/2014/main" xmlns="" id="{65C2CD0B-D266-E5E8-040B-1DA9613837D9}"/>
                </a:ext>
              </a:extLst>
            </p:cNvPr>
            <p:cNvSpPr>
              <a:spLocks noEditPoints="1"/>
            </p:cNvSpPr>
            <p:nvPr userDrawn="1"/>
          </p:nvSpPr>
          <p:spPr bwMode="auto">
            <a:xfrm>
              <a:off x="3332639" y="314744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8" name="Freeform 179">
              <a:extLst>
                <a:ext uri="{FF2B5EF4-FFF2-40B4-BE49-F238E27FC236}">
                  <a16:creationId xmlns:a16="http://schemas.microsoft.com/office/drawing/2014/main" xmlns="" id="{EB3F0175-AAD0-4A2E-6D9D-E5A0DAC11085}"/>
                </a:ext>
              </a:extLst>
            </p:cNvPr>
            <p:cNvSpPr>
              <a:spLocks noEditPoints="1"/>
            </p:cNvSpPr>
            <p:nvPr userDrawn="1"/>
          </p:nvSpPr>
          <p:spPr bwMode="auto">
            <a:xfrm>
              <a:off x="3770464"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9" name="Freeform 179">
              <a:extLst>
                <a:ext uri="{FF2B5EF4-FFF2-40B4-BE49-F238E27FC236}">
                  <a16:creationId xmlns:a16="http://schemas.microsoft.com/office/drawing/2014/main" xmlns="" id="{A082B11E-8D2D-78C5-3A08-064EE31D2597}"/>
                </a:ext>
              </a:extLst>
            </p:cNvPr>
            <p:cNvSpPr>
              <a:spLocks noEditPoints="1"/>
            </p:cNvSpPr>
            <p:nvPr userDrawn="1"/>
          </p:nvSpPr>
          <p:spPr bwMode="auto">
            <a:xfrm>
              <a:off x="4205758" y="314590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 name="Freeform 179">
              <a:extLst>
                <a:ext uri="{FF2B5EF4-FFF2-40B4-BE49-F238E27FC236}">
                  <a16:creationId xmlns:a16="http://schemas.microsoft.com/office/drawing/2014/main" xmlns="" id="{806FD46C-8457-4745-62D8-0B66C408F9FC}"/>
                </a:ext>
              </a:extLst>
            </p:cNvPr>
            <p:cNvSpPr>
              <a:spLocks noEditPoints="1"/>
            </p:cNvSpPr>
            <p:nvPr userDrawn="1"/>
          </p:nvSpPr>
          <p:spPr bwMode="auto">
            <a:xfrm>
              <a:off x="4638534"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1" name="Freeform 179">
              <a:extLst>
                <a:ext uri="{FF2B5EF4-FFF2-40B4-BE49-F238E27FC236}">
                  <a16:creationId xmlns:a16="http://schemas.microsoft.com/office/drawing/2014/main" xmlns="" id="{F8A51AA9-4E5A-6456-BBCD-420FB36744B3}"/>
                </a:ext>
              </a:extLst>
            </p:cNvPr>
            <p:cNvSpPr>
              <a:spLocks noEditPoints="1"/>
            </p:cNvSpPr>
            <p:nvPr userDrawn="1"/>
          </p:nvSpPr>
          <p:spPr bwMode="auto">
            <a:xfrm>
              <a:off x="5076359" y="31457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2" name="Freeform 179">
              <a:extLst>
                <a:ext uri="{FF2B5EF4-FFF2-40B4-BE49-F238E27FC236}">
                  <a16:creationId xmlns:a16="http://schemas.microsoft.com/office/drawing/2014/main" xmlns="" id="{0E07790E-F3CE-684B-B363-853124927FA3}"/>
                </a:ext>
              </a:extLst>
            </p:cNvPr>
            <p:cNvSpPr>
              <a:spLocks noEditPoints="1"/>
            </p:cNvSpPr>
            <p:nvPr userDrawn="1"/>
          </p:nvSpPr>
          <p:spPr bwMode="auto">
            <a:xfrm>
              <a:off x="5509135"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3" name="Freeform 179">
              <a:extLst>
                <a:ext uri="{FF2B5EF4-FFF2-40B4-BE49-F238E27FC236}">
                  <a16:creationId xmlns:a16="http://schemas.microsoft.com/office/drawing/2014/main" xmlns="" id="{2837FBAE-5EF0-CBD3-B342-B79D4EEC6FB6}"/>
                </a:ext>
              </a:extLst>
            </p:cNvPr>
            <p:cNvSpPr>
              <a:spLocks noEditPoints="1"/>
            </p:cNvSpPr>
            <p:nvPr userDrawn="1"/>
          </p:nvSpPr>
          <p:spPr bwMode="auto">
            <a:xfrm>
              <a:off x="5941911" y="314726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4" name="Freeform 179">
              <a:extLst>
                <a:ext uri="{FF2B5EF4-FFF2-40B4-BE49-F238E27FC236}">
                  <a16:creationId xmlns:a16="http://schemas.microsoft.com/office/drawing/2014/main" xmlns="" id="{B79C37D7-639B-43DE-F1D5-D68B949B6E76}"/>
                </a:ext>
              </a:extLst>
            </p:cNvPr>
            <p:cNvSpPr>
              <a:spLocks noEditPoints="1"/>
            </p:cNvSpPr>
            <p:nvPr userDrawn="1"/>
          </p:nvSpPr>
          <p:spPr bwMode="auto">
            <a:xfrm>
              <a:off x="6379736"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5" name="Freeform 179">
              <a:extLst>
                <a:ext uri="{FF2B5EF4-FFF2-40B4-BE49-F238E27FC236}">
                  <a16:creationId xmlns:a16="http://schemas.microsoft.com/office/drawing/2014/main" xmlns="" id="{47A6A53B-A049-2880-AF09-D4CF2FFF96DE}"/>
                </a:ext>
              </a:extLst>
            </p:cNvPr>
            <p:cNvSpPr>
              <a:spLocks noEditPoints="1"/>
            </p:cNvSpPr>
            <p:nvPr userDrawn="1"/>
          </p:nvSpPr>
          <p:spPr bwMode="auto">
            <a:xfrm>
              <a:off x="6815030" y="31457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6" name="Freeform 179">
              <a:extLst>
                <a:ext uri="{FF2B5EF4-FFF2-40B4-BE49-F238E27FC236}">
                  <a16:creationId xmlns:a16="http://schemas.microsoft.com/office/drawing/2014/main" xmlns="" id="{F6DE4E18-FA2E-20ED-0BFF-36E35B727F85}"/>
                </a:ext>
              </a:extLst>
            </p:cNvPr>
            <p:cNvSpPr>
              <a:spLocks noEditPoints="1"/>
            </p:cNvSpPr>
            <p:nvPr userDrawn="1"/>
          </p:nvSpPr>
          <p:spPr bwMode="auto">
            <a:xfrm>
              <a:off x="7247806"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7" name="Freeform 179">
              <a:extLst>
                <a:ext uri="{FF2B5EF4-FFF2-40B4-BE49-F238E27FC236}">
                  <a16:creationId xmlns:a16="http://schemas.microsoft.com/office/drawing/2014/main" xmlns="" id="{D5CBC33D-98D7-1D08-D2A8-0719E6F08566}"/>
                </a:ext>
              </a:extLst>
            </p:cNvPr>
            <p:cNvSpPr>
              <a:spLocks noEditPoints="1"/>
            </p:cNvSpPr>
            <p:nvPr userDrawn="1"/>
          </p:nvSpPr>
          <p:spPr bwMode="auto">
            <a:xfrm>
              <a:off x="7685631" y="314554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8" name="Freeform 179">
              <a:extLst>
                <a:ext uri="{FF2B5EF4-FFF2-40B4-BE49-F238E27FC236}">
                  <a16:creationId xmlns:a16="http://schemas.microsoft.com/office/drawing/2014/main" xmlns="" id="{3C9849F9-0432-458E-D862-B4FD97129C8A}"/>
                </a:ext>
              </a:extLst>
            </p:cNvPr>
            <p:cNvSpPr>
              <a:spLocks noEditPoints="1"/>
            </p:cNvSpPr>
            <p:nvPr userDrawn="1"/>
          </p:nvSpPr>
          <p:spPr bwMode="auto">
            <a:xfrm>
              <a:off x="8112600"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9" name="Freeform 179">
              <a:extLst>
                <a:ext uri="{FF2B5EF4-FFF2-40B4-BE49-F238E27FC236}">
                  <a16:creationId xmlns:a16="http://schemas.microsoft.com/office/drawing/2014/main" xmlns="" id="{A67F2EAA-94E8-441B-8C34-52FDB156F1AD}"/>
                </a:ext>
              </a:extLst>
            </p:cNvPr>
            <p:cNvSpPr>
              <a:spLocks noEditPoints="1"/>
            </p:cNvSpPr>
            <p:nvPr userDrawn="1"/>
          </p:nvSpPr>
          <p:spPr bwMode="auto">
            <a:xfrm>
              <a:off x="8550425" y="314554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grpSp>
      <p:sp>
        <p:nvSpPr>
          <p:cNvPr id="21" name="TextBox 20">
            <a:extLst>
              <a:ext uri="{FF2B5EF4-FFF2-40B4-BE49-F238E27FC236}">
                <a16:creationId xmlns:a16="http://schemas.microsoft.com/office/drawing/2014/main" xmlns="" id="{D369EDFD-B827-977C-E92B-A3088C16DF6E}"/>
              </a:ext>
            </a:extLst>
          </p:cNvPr>
          <p:cNvSpPr txBox="1"/>
          <p:nvPr userDrawn="1"/>
        </p:nvSpPr>
        <p:spPr>
          <a:xfrm>
            <a:off x="524603" y="6364188"/>
            <a:ext cx="849913" cy="184666"/>
          </a:xfrm>
          <a:prstGeom prst="rect">
            <a:avLst/>
          </a:prstGeom>
          <a:noFill/>
        </p:spPr>
        <p:txBody>
          <a:bodyPr wrap="none" rtlCol="0">
            <a:spAutoFit/>
          </a:bodyPr>
          <a:lstStyle/>
          <a:p>
            <a:r>
              <a:rPr lang="en-AU" sz="600" dirty="0"/>
              <a:t>Chris Malcher, 2025</a:t>
            </a:r>
          </a:p>
        </p:txBody>
      </p:sp>
      <p:sp>
        <p:nvSpPr>
          <p:cNvPr id="22" name="TextBox 21">
            <a:extLst>
              <a:ext uri="{FF2B5EF4-FFF2-40B4-BE49-F238E27FC236}">
                <a16:creationId xmlns:a16="http://schemas.microsoft.com/office/drawing/2014/main" xmlns="" id="{D62EA1D2-B8F1-4A59-F47D-527C410F36FB}"/>
              </a:ext>
            </a:extLst>
          </p:cNvPr>
          <p:cNvSpPr txBox="1"/>
          <p:nvPr userDrawn="1"/>
        </p:nvSpPr>
        <p:spPr>
          <a:xfrm>
            <a:off x="11325637" y="6317313"/>
            <a:ext cx="34176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EFDB9B-E438-44F2-810E-9CE9BEDA0C28}" type="slidenum">
              <a:rPr lang="en-AU" sz="1200" smtClean="0"/>
              <a:pPr marL="0" marR="0" lvl="0" indent="0" algn="l" defTabSz="914400" rtl="0" eaLnBrk="1" fontAlgn="auto" latinLnBrk="0" hangingPunct="1">
                <a:lnSpc>
                  <a:spcPct val="100000"/>
                </a:lnSpc>
                <a:spcBef>
                  <a:spcPts val="0"/>
                </a:spcBef>
                <a:spcAft>
                  <a:spcPts val="0"/>
                </a:spcAft>
                <a:buClrTx/>
                <a:buSzTx/>
                <a:buFontTx/>
                <a:buNone/>
                <a:tabLst/>
                <a:defRPr/>
              </a:pPr>
              <a:t>‹#›</a:t>
            </a:fld>
            <a:endParaRPr lang="en-AU" sz="1200" dirty="0"/>
          </a:p>
        </p:txBody>
      </p:sp>
    </p:spTree>
    <p:extLst>
      <p:ext uri="{BB962C8B-B14F-4D97-AF65-F5344CB8AC3E}">
        <p14:creationId xmlns:p14="http://schemas.microsoft.com/office/powerpoint/2010/main" val="390090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4" r:id="rId10"/>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18" Type="http://schemas.openxmlformats.org/officeDocument/2006/relationships/image" Target="../media/image18.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jpe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png"/><Relationship Id="rId20" Type="http://schemas.openxmlformats.org/officeDocument/2006/relationships/image" Target="../media/image20.jpg"/><Relationship Id="rId1" Type="http://schemas.openxmlformats.org/officeDocument/2006/relationships/slideLayout" Target="../slideLayouts/slideLayout10.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jpeg"/><Relationship Id="rId10" Type="http://schemas.openxmlformats.org/officeDocument/2006/relationships/image" Target="../media/image10.jpe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jp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0.svg"/></Relationships>
</file>

<file path=ppt/slides/_rels/slide5.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36.sv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3.png"/><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8.sv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33.sv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3.sv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image" Target="../media/image2.svg"/><Relationship Id="rId9" Type="http://schemas.openxmlformats.org/officeDocument/2006/relationships/image" Target="../media/image44.sv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0.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31.png"/><Relationship Id="rId4" Type="http://schemas.openxmlformats.org/officeDocument/2006/relationships/image" Target="../media/image47.svg"/><Relationship Id="rId9" Type="http://schemas.openxmlformats.org/officeDocument/2006/relationships/image" Target="../media/image33.sv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50.svg"/><Relationship Id="rId3" Type="http://schemas.openxmlformats.org/officeDocument/2006/relationships/image" Target="../media/image33.png"/><Relationship Id="rId7" Type="http://schemas.openxmlformats.org/officeDocument/2006/relationships/image" Target="../media/image33.svg"/><Relationship Id="rId12"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0.png"/><Relationship Id="rId11" Type="http://schemas.openxmlformats.org/officeDocument/2006/relationships/image" Target="../media/image36.svg"/><Relationship Id="rId5" Type="http://schemas.openxmlformats.org/officeDocument/2006/relationships/image" Target="../media/image29.png"/><Relationship Id="rId15" Type="http://schemas.openxmlformats.org/officeDocument/2006/relationships/image" Target="../media/image52.svg"/><Relationship Id="rId10" Type="http://schemas.openxmlformats.org/officeDocument/2006/relationships/image" Target="../media/image32.png"/><Relationship Id="rId4" Type="http://schemas.openxmlformats.org/officeDocument/2006/relationships/image" Target="../media/image38.svg"/><Relationship Id="rId9" Type="http://schemas.openxmlformats.org/officeDocument/2006/relationships/image" Target="../media/image31.png"/><Relationship Id="rId1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8.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54.svg"/><Relationship Id="rId5" Type="http://schemas.openxmlformats.org/officeDocument/2006/relationships/image" Target="../media/image44.png"/><Relationship Id="rId10" Type="http://schemas.microsoft.com/office/2007/relationships/hdphoto" Target="../media/hdphoto1.wdp"/><Relationship Id="rId4" Type="http://schemas.openxmlformats.org/officeDocument/2006/relationships/image" Target="../media/image30.sv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8.png"/><Relationship Id="rId7" Type="http://schemas.openxmlformats.org/officeDocument/2006/relationships/image" Target="../media/image45.png"/><Relationship Id="rId12" Type="http://schemas.openxmlformats.org/officeDocument/2006/relationships/hyperlink" Target="https://www.malcher.co/p-f/complementary-skills/"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54.svg"/><Relationship Id="rId11" Type="http://schemas.openxmlformats.org/officeDocument/2006/relationships/hyperlink" Target="http://www.chrismalcher.com/" TargetMode="External"/><Relationship Id="rId5" Type="http://schemas.openxmlformats.org/officeDocument/2006/relationships/image" Target="../media/image44.png"/><Relationship Id="rId10" Type="http://schemas.microsoft.com/office/2007/relationships/hdphoto" Target="../media/hdphoto1.wdp"/><Relationship Id="rId4" Type="http://schemas.openxmlformats.org/officeDocument/2006/relationships/image" Target="../media/image30.svg"/><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xmlns="" id="{A9286AD2-18A9-4868-A4E3-7A2097A208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pic>
        <p:nvPicPr>
          <p:cNvPr id="10" name="Picture 9">
            <a:extLst>
              <a:ext uri="{FF2B5EF4-FFF2-40B4-BE49-F238E27FC236}">
                <a16:creationId xmlns:a16="http://schemas.microsoft.com/office/drawing/2014/main" xmlns="" id="{0A9D2C80-932B-83A7-1D97-5E2AA8AFE9D0}"/>
              </a:ext>
            </a:extLst>
          </p:cNvPr>
          <p:cNvPicPr>
            <a:picLocks noChangeAspect="1"/>
          </p:cNvPicPr>
          <p:nvPr/>
        </p:nvPicPr>
        <p:blipFill>
          <a:blip r:embed="rId3"/>
          <a:stretch>
            <a:fillRect/>
          </a:stretch>
        </p:blipFill>
        <p:spPr>
          <a:xfrm>
            <a:off x="2196127" y="8021"/>
            <a:ext cx="9983110" cy="6858000"/>
          </a:xfrm>
          <a:prstGeom prst="rect">
            <a:avLst/>
          </a:prstGeom>
        </p:spPr>
      </p:pic>
      <p:cxnSp>
        <p:nvCxnSpPr>
          <p:cNvPr id="29" name="Straight Connector 28">
            <a:extLst>
              <a:ext uri="{FF2B5EF4-FFF2-40B4-BE49-F238E27FC236}">
                <a16:creationId xmlns:a16="http://schemas.microsoft.com/office/drawing/2014/main" xmlns="" id="{E7A7CD63-7EC3-44F3-95D0-595C4019FF2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xmlns="" id="{E97CDD4F-C838-6D87-2F27-2C91625A4AB8}"/>
              </a:ext>
            </a:extLst>
          </p:cNvPr>
          <p:cNvSpPr/>
          <p:nvPr/>
        </p:nvSpPr>
        <p:spPr>
          <a:xfrm>
            <a:off x="744179" y="4499938"/>
            <a:ext cx="8024326" cy="1240969"/>
          </a:xfrm>
          <a:prstGeom prst="roundRect">
            <a:avLst>
              <a:gd name="adj" fmla="val 30777"/>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cap="none" dirty="0" smtClean="0">
                <a:solidFill>
                  <a:schemeClr val="tx1">
                    <a:lumMod val="85000"/>
                    <a:lumOff val="15000"/>
                  </a:schemeClr>
                </a:solidFill>
              </a:rPr>
              <a:t>Different brains in the office.</a:t>
            </a:r>
          </a:p>
          <a:p>
            <a:r>
              <a:rPr lang="en-AU" sz="1800" cap="none" dirty="0" smtClean="0">
                <a:solidFill>
                  <a:schemeClr val="tx1">
                    <a:lumMod val="85000"/>
                    <a:lumOff val="15000"/>
                  </a:schemeClr>
                </a:solidFill>
              </a:rPr>
              <a:t>Building </a:t>
            </a:r>
            <a:r>
              <a:rPr lang="en-AU" sz="1800" cap="none" dirty="0">
                <a:solidFill>
                  <a:schemeClr val="tx1">
                    <a:lumMod val="85000"/>
                    <a:lumOff val="15000"/>
                  </a:schemeClr>
                </a:solidFill>
              </a:rPr>
              <a:t>organisational </a:t>
            </a:r>
            <a:r>
              <a:rPr lang="en-AU" cap="none" dirty="0">
                <a:solidFill>
                  <a:schemeClr val="tx1">
                    <a:lumMod val="85000"/>
                    <a:lumOff val="15000"/>
                  </a:schemeClr>
                </a:solidFill>
              </a:rPr>
              <a:t>v</a:t>
            </a:r>
            <a:r>
              <a:rPr lang="en-AU" sz="1800" cap="none" dirty="0">
                <a:solidFill>
                  <a:schemeClr val="tx1">
                    <a:lumMod val="85000"/>
                    <a:lumOff val="15000"/>
                  </a:schemeClr>
                </a:solidFill>
              </a:rPr>
              <a:t>alue through the complementary skills of </a:t>
            </a:r>
            <a:r>
              <a:rPr lang="en-AU" sz="1800" cap="none" dirty="0" smtClean="0">
                <a:solidFill>
                  <a:schemeClr val="tx1">
                    <a:lumMod val="85000"/>
                    <a:lumOff val="15000"/>
                  </a:schemeClr>
                </a:solidFill>
              </a:rPr>
              <a:t>diverse </a:t>
            </a:r>
            <a:r>
              <a:rPr lang="en-AU" sz="1800" cap="none" dirty="0">
                <a:solidFill>
                  <a:schemeClr val="tx1">
                    <a:lumMod val="85000"/>
                    <a:lumOff val="15000"/>
                  </a:schemeClr>
                </a:solidFill>
              </a:rPr>
              <a:t>staff expertise.</a:t>
            </a:r>
            <a:endParaRPr lang="en-AU" cap="none" dirty="0">
              <a:solidFill>
                <a:schemeClr val="tx1">
                  <a:lumMod val="85000"/>
                  <a:lumOff val="15000"/>
                </a:schemeClr>
              </a:solidFill>
            </a:endParaRPr>
          </a:p>
          <a:p>
            <a:endParaRPr lang="en-AU" sz="1000" cap="none" dirty="0">
              <a:solidFill>
                <a:schemeClr val="tx1">
                  <a:lumMod val="85000"/>
                  <a:lumOff val="15000"/>
                </a:schemeClr>
              </a:solidFill>
            </a:endParaRPr>
          </a:p>
          <a:p>
            <a:r>
              <a:rPr lang="en-AU" sz="1000" cap="none" dirty="0">
                <a:solidFill>
                  <a:schemeClr val="tx1">
                    <a:lumMod val="85000"/>
                    <a:lumOff val="15000"/>
                  </a:schemeClr>
                </a:solidFill>
              </a:rPr>
              <a:t>Chris Malcher, December 2025</a:t>
            </a:r>
            <a:endParaRPr lang="en-AU" sz="400" dirty="0">
              <a:solidFill>
                <a:schemeClr val="tx1">
                  <a:lumMod val="85000"/>
                  <a:lumOff val="15000"/>
                </a:schemeClr>
              </a:solidFill>
            </a:endParaRPr>
          </a:p>
          <a:p>
            <a:r>
              <a:rPr lang="en-AU" sz="400" dirty="0">
                <a:solidFill>
                  <a:schemeClr val="tx1">
                    <a:lumMod val="85000"/>
                    <a:lumOff val="15000"/>
                  </a:schemeClr>
                </a:solidFill>
              </a:rPr>
              <a:t>(concept created May 2023)</a:t>
            </a:r>
          </a:p>
        </p:txBody>
      </p:sp>
      <p:sp>
        <p:nvSpPr>
          <p:cNvPr id="9" name="Rectangle: Rounded Corners 8">
            <a:extLst>
              <a:ext uri="{FF2B5EF4-FFF2-40B4-BE49-F238E27FC236}">
                <a16:creationId xmlns:a16="http://schemas.microsoft.com/office/drawing/2014/main" xmlns="" id="{B830EA2D-FD6F-EDBE-6885-CD916739978B}"/>
              </a:ext>
            </a:extLst>
          </p:cNvPr>
          <p:cNvSpPr/>
          <p:nvPr/>
        </p:nvSpPr>
        <p:spPr>
          <a:xfrm>
            <a:off x="744178" y="752996"/>
            <a:ext cx="9829787" cy="1532997"/>
          </a:xfrm>
          <a:prstGeom prst="roundRect">
            <a:avLst>
              <a:gd name="adj" fmla="val 30777"/>
            </a:avLst>
          </a:prstGeom>
          <a:solidFill>
            <a:schemeClr val="bg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5400" dirty="0">
                <a:solidFill>
                  <a:schemeClr val="tx1"/>
                </a:solidFill>
              </a:rPr>
              <a:t>Different brains </a:t>
            </a:r>
            <a:r>
              <a:rPr lang="en-US" sz="2000" dirty="0">
                <a:solidFill>
                  <a:schemeClr val="tx1"/>
                </a:solidFill>
              </a:rPr>
              <a:t>and</a:t>
            </a:r>
          </a:p>
          <a:p>
            <a:r>
              <a:rPr lang="en-US" sz="5400" dirty="0">
                <a:solidFill>
                  <a:schemeClr val="tx1"/>
                </a:solidFill>
              </a:rPr>
              <a:t>Complementary Skills</a:t>
            </a:r>
            <a:endParaRPr lang="en-AU" sz="2800" dirty="0">
              <a:solidFill>
                <a:schemeClr val="tx1"/>
              </a:solidFill>
            </a:endParaRPr>
          </a:p>
        </p:txBody>
      </p:sp>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xmlns="" id="{02C1DBCA-19D9-C1BC-809A-532D1F57FBFA}"/>
              </a:ext>
            </a:extLst>
          </p:cNvPr>
          <p:cNvSpPr>
            <a:spLocks noGrp="1"/>
          </p:cNvSpPr>
          <p:nvPr>
            <p:ph type="title"/>
          </p:nvPr>
        </p:nvSpPr>
        <p:spPr>
          <a:xfrm>
            <a:off x="608830" y="402187"/>
            <a:ext cx="10963780" cy="765611"/>
          </a:xfrm>
        </p:spPr>
        <p:txBody>
          <a:bodyPr anchor="t">
            <a:normAutofit/>
          </a:bodyPr>
          <a:lstStyle/>
          <a:p>
            <a:r>
              <a:rPr lang="en-AU" sz="3200" dirty="0">
                <a:solidFill>
                  <a:srgbClr val="0070C0"/>
                </a:solidFill>
              </a:rPr>
              <a:t>What does this group of people have in common?</a:t>
            </a:r>
            <a:br>
              <a:rPr lang="en-AU" sz="3200" dirty="0">
                <a:solidFill>
                  <a:srgbClr val="0070C0"/>
                </a:solidFill>
              </a:rPr>
            </a:br>
            <a:r>
              <a:rPr lang="en-AU" sz="1300" b="0" dirty="0">
                <a:solidFill>
                  <a:srgbClr val="0070C0"/>
                </a:solidFill>
              </a:rPr>
              <a:t>All these people share an uncommon characteristic.</a:t>
            </a:r>
          </a:p>
        </p:txBody>
      </p:sp>
      <p:sp>
        <p:nvSpPr>
          <p:cNvPr id="7" name="TextBox 6">
            <a:extLst>
              <a:ext uri="{FF2B5EF4-FFF2-40B4-BE49-F238E27FC236}">
                <a16:creationId xmlns:a16="http://schemas.microsoft.com/office/drawing/2014/main" xmlns="" id="{F740746D-0D57-366B-DCBF-AB5A1E3BE3B0}"/>
              </a:ext>
            </a:extLst>
          </p:cNvPr>
          <p:cNvSpPr txBox="1"/>
          <p:nvPr/>
        </p:nvSpPr>
        <p:spPr>
          <a:xfrm>
            <a:off x="397364" y="2281034"/>
            <a:ext cx="1434087" cy="600164"/>
          </a:xfrm>
          <a:prstGeom prst="rect">
            <a:avLst/>
          </a:prstGeom>
          <a:noFill/>
        </p:spPr>
        <p:txBody>
          <a:bodyPr wrap="square" rtlCol="0">
            <a:spAutoFit/>
          </a:bodyPr>
          <a:lstStyle/>
          <a:p>
            <a:pPr algn="ctr"/>
            <a:r>
              <a:rPr lang="en-AU" sz="1100" b="1" dirty="0"/>
              <a:t>Grace Tame</a:t>
            </a:r>
          </a:p>
          <a:p>
            <a:pPr algn="ctr"/>
            <a:r>
              <a:rPr lang="en-AU" sz="1100" dirty="0"/>
              <a:t>Australian of the Year, 2021</a:t>
            </a:r>
          </a:p>
        </p:txBody>
      </p:sp>
      <p:pic>
        <p:nvPicPr>
          <p:cNvPr id="9" name="Picture 2" descr="Image result for grace tame">
            <a:extLst>
              <a:ext uri="{FF2B5EF4-FFF2-40B4-BE49-F238E27FC236}">
                <a16:creationId xmlns:a16="http://schemas.microsoft.com/office/drawing/2014/main" xmlns="" id="{70B0664B-8104-88B3-161D-B9ABC98DB95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360" r="14360"/>
          <a:stretch/>
        </p:blipFill>
        <p:spPr bwMode="auto">
          <a:xfrm>
            <a:off x="688761" y="1478691"/>
            <a:ext cx="851292" cy="851292"/>
          </a:xfrm>
          <a:prstGeom prst="ellipse">
            <a:avLst/>
          </a:prstGeom>
          <a:solidFill>
            <a:srgbClr val="FFFFFF">
              <a:shade val="85000"/>
            </a:srgbClr>
          </a:solidFill>
          <a:ln w="88900" cap="sq">
            <a:noFill/>
            <a:miter lim="800000"/>
          </a:ln>
          <a:effectLst/>
        </p:spPr>
      </p:pic>
      <p:pic>
        <p:nvPicPr>
          <p:cNvPr id="14" name="Picture 13">
            <a:extLst>
              <a:ext uri="{FF2B5EF4-FFF2-40B4-BE49-F238E27FC236}">
                <a16:creationId xmlns:a16="http://schemas.microsoft.com/office/drawing/2014/main" xmlns="" id="{3596A320-A4EC-6475-A80D-E7BE9F46E2FE}"/>
              </a:ext>
            </a:extLst>
          </p:cNvPr>
          <p:cNvPicPr>
            <a:picLocks noChangeAspect="1"/>
          </p:cNvPicPr>
          <p:nvPr/>
        </p:nvPicPr>
        <p:blipFill rotWithShape="1">
          <a:blip r:embed="rId4"/>
          <a:srcRect l="21841" t="845" r="22905" b="25483"/>
          <a:stretch/>
        </p:blipFill>
        <p:spPr>
          <a:xfrm>
            <a:off x="10529294" y="1469970"/>
            <a:ext cx="868735" cy="868735"/>
          </a:xfrm>
          <a:prstGeom prst="flowChartConnector">
            <a:avLst/>
          </a:prstGeom>
          <a:solidFill>
            <a:srgbClr val="FFFFFF">
              <a:shade val="85000"/>
            </a:srgbClr>
          </a:solidFill>
          <a:ln w="88900" cap="sq">
            <a:noFill/>
            <a:miter lim="800000"/>
          </a:ln>
          <a:effectLst/>
        </p:spPr>
      </p:pic>
      <p:sp>
        <p:nvSpPr>
          <p:cNvPr id="15" name="TextBox 14">
            <a:extLst>
              <a:ext uri="{FF2B5EF4-FFF2-40B4-BE49-F238E27FC236}">
                <a16:creationId xmlns:a16="http://schemas.microsoft.com/office/drawing/2014/main" xmlns="" id="{E4A8DC3B-592E-7259-EED6-516CD5CC8838}"/>
              </a:ext>
            </a:extLst>
          </p:cNvPr>
          <p:cNvSpPr txBox="1"/>
          <p:nvPr/>
        </p:nvSpPr>
        <p:spPr>
          <a:xfrm>
            <a:off x="10267828" y="2281034"/>
            <a:ext cx="1391667" cy="430887"/>
          </a:xfrm>
          <a:prstGeom prst="rect">
            <a:avLst/>
          </a:prstGeom>
          <a:noFill/>
        </p:spPr>
        <p:txBody>
          <a:bodyPr wrap="square" lIns="91440" tIns="45720" rIns="91440" bIns="45720" rtlCol="0" anchor="t">
            <a:spAutoFit/>
          </a:bodyPr>
          <a:lstStyle/>
          <a:p>
            <a:pPr algn="ctr"/>
            <a:r>
              <a:rPr lang="en-AU" sz="1100" b="1" dirty="0"/>
              <a:t>Charles Darwin</a:t>
            </a:r>
          </a:p>
          <a:p>
            <a:pPr algn="ctr"/>
            <a:r>
              <a:rPr lang="en-AU" sz="1100" dirty="0"/>
              <a:t>Naturalist</a:t>
            </a:r>
            <a:endParaRPr lang="en-AU" sz="1100" dirty="0">
              <a:highlight>
                <a:srgbClr val="FFFF00"/>
              </a:highlight>
              <a:ea typeface="Roboto"/>
              <a:cs typeface="Roboto"/>
            </a:endParaRPr>
          </a:p>
        </p:txBody>
      </p:sp>
      <p:pic>
        <p:nvPicPr>
          <p:cNvPr id="16" name="Picture 15">
            <a:extLst>
              <a:ext uri="{FF2B5EF4-FFF2-40B4-BE49-F238E27FC236}">
                <a16:creationId xmlns:a16="http://schemas.microsoft.com/office/drawing/2014/main" xmlns="" id="{767F6611-B75C-2C06-CB4A-BDE1134824C1}"/>
              </a:ext>
            </a:extLst>
          </p:cNvPr>
          <p:cNvPicPr>
            <a:picLocks noChangeAspect="1"/>
          </p:cNvPicPr>
          <p:nvPr/>
        </p:nvPicPr>
        <p:blipFill rotWithShape="1">
          <a:blip r:embed="rId5"/>
          <a:srcRect l="20367" r="20367"/>
          <a:stretch/>
        </p:blipFill>
        <p:spPr>
          <a:xfrm>
            <a:off x="659264" y="3009115"/>
            <a:ext cx="910287" cy="910287"/>
          </a:xfrm>
          <a:prstGeom prst="flowChartConnector">
            <a:avLst/>
          </a:prstGeom>
          <a:effectLst/>
        </p:spPr>
      </p:pic>
      <p:sp>
        <p:nvSpPr>
          <p:cNvPr id="17" name="TextBox 16">
            <a:extLst>
              <a:ext uri="{FF2B5EF4-FFF2-40B4-BE49-F238E27FC236}">
                <a16:creationId xmlns:a16="http://schemas.microsoft.com/office/drawing/2014/main" xmlns="" id="{D25DA970-4E83-ACE0-FA9D-09F4B25EA8D7}"/>
              </a:ext>
            </a:extLst>
          </p:cNvPr>
          <p:cNvSpPr txBox="1"/>
          <p:nvPr/>
        </p:nvSpPr>
        <p:spPr>
          <a:xfrm>
            <a:off x="464842" y="3861685"/>
            <a:ext cx="1299131" cy="430887"/>
          </a:xfrm>
          <a:prstGeom prst="rect">
            <a:avLst/>
          </a:prstGeom>
          <a:noFill/>
        </p:spPr>
        <p:txBody>
          <a:bodyPr wrap="square" lIns="91440" tIns="45720" rIns="91440" bIns="45720" rtlCol="0" anchor="t">
            <a:spAutoFit/>
          </a:bodyPr>
          <a:lstStyle/>
          <a:p>
            <a:pPr algn="ctr"/>
            <a:r>
              <a:rPr lang="en-AU" sz="1100" b="1" dirty="0"/>
              <a:t>Hannah Gadsby</a:t>
            </a:r>
          </a:p>
          <a:p>
            <a:pPr algn="ctr"/>
            <a:r>
              <a:rPr lang="en-AU" sz="1100" dirty="0"/>
              <a:t>Comedian</a:t>
            </a:r>
            <a:endParaRPr lang="en-AU" sz="1100" dirty="0">
              <a:ea typeface="Roboto"/>
              <a:cs typeface="Roboto"/>
            </a:endParaRPr>
          </a:p>
        </p:txBody>
      </p:sp>
      <p:sp>
        <p:nvSpPr>
          <p:cNvPr id="19" name="TextBox 18">
            <a:extLst>
              <a:ext uri="{FF2B5EF4-FFF2-40B4-BE49-F238E27FC236}">
                <a16:creationId xmlns:a16="http://schemas.microsoft.com/office/drawing/2014/main" xmlns="" id="{A77776BC-5F5A-2863-6C75-10785F872514}"/>
              </a:ext>
            </a:extLst>
          </p:cNvPr>
          <p:cNvSpPr txBox="1"/>
          <p:nvPr/>
        </p:nvSpPr>
        <p:spPr>
          <a:xfrm>
            <a:off x="4313062" y="5472275"/>
            <a:ext cx="1485060" cy="600164"/>
          </a:xfrm>
          <a:prstGeom prst="rect">
            <a:avLst/>
          </a:prstGeom>
          <a:noFill/>
        </p:spPr>
        <p:txBody>
          <a:bodyPr wrap="square" lIns="91440" tIns="45720" rIns="91440" bIns="45720" rtlCol="0" anchor="t">
            <a:spAutoFit/>
          </a:bodyPr>
          <a:lstStyle/>
          <a:p>
            <a:pPr algn="ctr"/>
            <a:r>
              <a:rPr lang="en-AU" sz="1100" b="1" dirty="0"/>
              <a:t>Michael Burry</a:t>
            </a:r>
            <a:endParaRPr lang="en-US" sz="1100" b="1" dirty="0"/>
          </a:p>
          <a:p>
            <a:pPr algn="ctr"/>
            <a:r>
              <a:rPr lang="en-AU" sz="1100" dirty="0"/>
              <a:t>First to predict the Global Financial Crisis</a:t>
            </a:r>
            <a:endParaRPr lang="en-AU" sz="1100" dirty="0">
              <a:ea typeface="Roboto"/>
              <a:cs typeface="Roboto"/>
            </a:endParaRPr>
          </a:p>
        </p:txBody>
      </p:sp>
      <p:sp>
        <p:nvSpPr>
          <p:cNvPr id="20" name="TextBox 19">
            <a:extLst>
              <a:ext uri="{FF2B5EF4-FFF2-40B4-BE49-F238E27FC236}">
                <a16:creationId xmlns:a16="http://schemas.microsoft.com/office/drawing/2014/main" xmlns="" id="{13FB065C-14D2-4321-E9B4-5A53CB439BF6}"/>
              </a:ext>
            </a:extLst>
          </p:cNvPr>
          <p:cNvSpPr txBox="1"/>
          <p:nvPr/>
        </p:nvSpPr>
        <p:spPr>
          <a:xfrm>
            <a:off x="2208854" y="3861685"/>
            <a:ext cx="1801811" cy="430887"/>
          </a:xfrm>
          <a:prstGeom prst="rect">
            <a:avLst/>
          </a:prstGeom>
          <a:noFill/>
        </p:spPr>
        <p:txBody>
          <a:bodyPr wrap="square" rtlCol="0">
            <a:spAutoFit/>
          </a:bodyPr>
          <a:lstStyle/>
          <a:p>
            <a:pPr algn="ctr"/>
            <a:r>
              <a:rPr lang="en-AU" sz="1100" b="1" dirty="0"/>
              <a:t>Temple Grandin</a:t>
            </a:r>
          </a:p>
          <a:p>
            <a:pPr algn="ctr"/>
            <a:r>
              <a:rPr lang="en-AU" sz="1100" dirty="0"/>
              <a:t>Animal Scientist &amp; Author</a:t>
            </a:r>
          </a:p>
        </p:txBody>
      </p:sp>
      <p:pic>
        <p:nvPicPr>
          <p:cNvPr id="21" name="Picture 20">
            <a:extLst>
              <a:ext uri="{FF2B5EF4-FFF2-40B4-BE49-F238E27FC236}">
                <a16:creationId xmlns:a16="http://schemas.microsoft.com/office/drawing/2014/main" xmlns="" id="{130C86AE-2737-6B86-3A9D-8F1D9460896A}"/>
              </a:ext>
            </a:extLst>
          </p:cNvPr>
          <p:cNvPicPr>
            <a:picLocks noChangeAspect="1"/>
          </p:cNvPicPr>
          <p:nvPr/>
        </p:nvPicPr>
        <p:blipFill rotWithShape="1">
          <a:blip r:embed="rId6"/>
          <a:srcRect l="-915" t="7609" r="915" b="24401"/>
          <a:stretch/>
        </p:blipFill>
        <p:spPr>
          <a:xfrm>
            <a:off x="2675392" y="3034396"/>
            <a:ext cx="868735" cy="859725"/>
          </a:xfrm>
          <a:prstGeom prst="flowChartConnector">
            <a:avLst/>
          </a:prstGeom>
          <a:noFill/>
          <a:effectLst/>
        </p:spPr>
      </p:pic>
      <p:pic>
        <p:nvPicPr>
          <p:cNvPr id="24" name="Picture 23">
            <a:extLst>
              <a:ext uri="{FF2B5EF4-FFF2-40B4-BE49-F238E27FC236}">
                <a16:creationId xmlns:a16="http://schemas.microsoft.com/office/drawing/2014/main" xmlns="" id="{63BBFC0E-AF3B-F7EB-F8DF-BDDB4F72D0FF}"/>
              </a:ext>
            </a:extLst>
          </p:cNvPr>
          <p:cNvPicPr>
            <a:picLocks noChangeAspect="1"/>
          </p:cNvPicPr>
          <p:nvPr/>
        </p:nvPicPr>
        <p:blipFill rotWithShape="1">
          <a:blip r:embed="rId7"/>
          <a:srcRect l="1222" t="1116" r="1222" b="26130"/>
          <a:stretch/>
        </p:blipFill>
        <p:spPr>
          <a:xfrm>
            <a:off x="8578514" y="1478691"/>
            <a:ext cx="851292" cy="851292"/>
          </a:xfrm>
          <a:prstGeom prst="flowChartConnector">
            <a:avLst/>
          </a:prstGeom>
        </p:spPr>
      </p:pic>
      <p:sp>
        <p:nvSpPr>
          <p:cNvPr id="25" name="TextBox 24">
            <a:extLst>
              <a:ext uri="{FF2B5EF4-FFF2-40B4-BE49-F238E27FC236}">
                <a16:creationId xmlns:a16="http://schemas.microsoft.com/office/drawing/2014/main" xmlns="" id="{9CC50044-A67D-C74C-95BF-49806C02564D}"/>
              </a:ext>
            </a:extLst>
          </p:cNvPr>
          <p:cNvSpPr txBox="1"/>
          <p:nvPr/>
        </p:nvSpPr>
        <p:spPr>
          <a:xfrm>
            <a:off x="8343161" y="2281034"/>
            <a:ext cx="1321999" cy="430887"/>
          </a:xfrm>
          <a:prstGeom prst="rect">
            <a:avLst/>
          </a:prstGeom>
          <a:noFill/>
        </p:spPr>
        <p:txBody>
          <a:bodyPr wrap="square" lIns="91440" tIns="45720" rIns="91440" bIns="45720" rtlCol="0" anchor="t">
            <a:spAutoFit/>
          </a:bodyPr>
          <a:lstStyle/>
          <a:p>
            <a:pPr algn="ctr"/>
            <a:r>
              <a:rPr lang="en-AU" sz="1100" b="1" dirty="0"/>
              <a:t>Nicola Tesla</a:t>
            </a:r>
            <a:endParaRPr lang="en-US" sz="1100" b="1" dirty="0"/>
          </a:p>
          <a:p>
            <a:pPr algn="ctr"/>
            <a:r>
              <a:rPr lang="en-AU" sz="1100" dirty="0"/>
              <a:t>Inventor</a:t>
            </a:r>
            <a:endParaRPr lang="en-AU" sz="1100" dirty="0">
              <a:ea typeface="Roboto"/>
              <a:cs typeface="Roboto"/>
            </a:endParaRPr>
          </a:p>
        </p:txBody>
      </p:sp>
      <p:pic>
        <p:nvPicPr>
          <p:cNvPr id="26" name="Picture 25">
            <a:extLst>
              <a:ext uri="{FF2B5EF4-FFF2-40B4-BE49-F238E27FC236}">
                <a16:creationId xmlns:a16="http://schemas.microsoft.com/office/drawing/2014/main" xmlns="" id="{B6F28B05-899E-A331-8582-4E0A3FEE6F7C}"/>
              </a:ext>
            </a:extLst>
          </p:cNvPr>
          <p:cNvPicPr>
            <a:picLocks noChangeAspect="1"/>
          </p:cNvPicPr>
          <p:nvPr/>
        </p:nvPicPr>
        <p:blipFill rotWithShape="1">
          <a:blip r:embed="rId8"/>
          <a:srcRect t="6841" b="6841"/>
          <a:stretch/>
        </p:blipFill>
        <p:spPr>
          <a:xfrm>
            <a:off x="2675392" y="1469970"/>
            <a:ext cx="868735" cy="868735"/>
          </a:xfrm>
          <a:prstGeom prst="flowChartConnector">
            <a:avLst/>
          </a:prstGeom>
        </p:spPr>
      </p:pic>
      <p:sp>
        <p:nvSpPr>
          <p:cNvPr id="27" name="TextBox 26">
            <a:extLst>
              <a:ext uri="{FF2B5EF4-FFF2-40B4-BE49-F238E27FC236}">
                <a16:creationId xmlns:a16="http://schemas.microsoft.com/office/drawing/2014/main" xmlns="" id="{635E519D-FFA9-8417-0B73-5544978DD3C4}"/>
              </a:ext>
            </a:extLst>
          </p:cNvPr>
          <p:cNvSpPr txBox="1"/>
          <p:nvPr/>
        </p:nvSpPr>
        <p:spPr>
          <a:xfrm>
            <a:off x="2454344" y="2281034"/>
            <a:ext cx="1310831" cy="430887"/>
          </a:xfrm>
          <a:prstGeom prst="rect">
            <a:avLst/>
          </a:prstGeom>
          <a:noFill/>
        </p:spPr>
        <p:txBody>
          <a:bodyPr wrap="square" lIns="91440" tIns="45720" rIns="91440" bIns="45720" rtlCol="0" anchor="t">
            <a:spAutoFit/>
          </a:bodyPr>
          <a:lstStyle/>
          <a:p>
            <a:pPr algn="ctr"/>
            <a:r>
              <a:rPr lang="en-AU" sz="1100" b="1" dirty="0"/>
              <a:t>Bill Gates</a:t>
            </a:r>
            <a:endParaRPr lang="en-US" sz="1100" b="1" dirty="0"/>
          </a:p>
          <a:p>
            <a:pPr algn="ctr"/>
            <a:r>
              <a:rPr lang="en-AU" sz="1100" dirty="0"/>
              <a:t>Entrepreneur</a:t>
            </a:r>
            <a:endParaRPr lang="en-AU" sz="1100" dirty="0">
              <a:ea typeface="Roboto"/>
              <a:cs typeface="Roboto"/>
            </a:endParaRPr>
          </a:p>
        </p:txBody>
      </p:sp>
      <p:sp>
        <p:nvSpPr>
          <p:cNvPr id="28" name="TextBox 27">
            <a:extLst>
              <a:ext uri="{FF2B5EF4-FFF2-40B4-BE49-F238E27FC236}">
                <a16:creationId xmlns:a16="http://schemas.microsoft.com/office/drawing/2014/main" xmlns="" id="{4A8B4563-1801-B3AA-D708-D232619FB4DD}"/>
              </a:ext>
            </a:extLst>
          </p:cNvPr>
          <p:cNvSpPr txBox="1"/>
          <p:nvPr/>
        </p:nvSpPr>
        <p:spPr>
          <a:xfrm>
            <a:off x="6233836" y="3861685"/>
            <a:ext cx="1516814" cy="600164"/>
          </a:xfrm>
          <a:prstGeom prst="rect">
            <a:avLst/>
          </a:prstGeom>
          <a:noFill/>
        </p:spPr>
        <p:txBody>
          <a:bodyPr wrap="square" lIns="91440" tIns="45720" rIns="91440" bIns="45720" rtlCol="0" anchor="t">
            <a:spAutoFit/>
          </a:bodyPr>
          <a:lstStyle>
            <a:defPPr>
              <a:defRPr lang="en-US"/>
            </a:defPPr>
            <a:lvl1pPr algn="ctr">
              <a:defRPr sz="1400" b="1"/>
            </a:lvl1pPr>
          </a:lstStyle>
          <a:p>
            <a:r>
              <a:rPr lang="en-AU" sz="1100" dirty="0"/>
              <a:t>Albert Einstein</a:t>
            </a:r>
          </a:p>
          <a:p>
            <a:r>
              <a:rPr lang="en-AU" sz="1100" b="0" dirty="0"/>
              <a:t>Physicist &amp;</a:t>
            </a:r>
          </a:p>
          <a:p>
            <a:r>
              <a:rPr lang="en-AU" sz="1100" b="0" dirty="0"/>
              <a:t>Nobel Laureate 1921</a:t>
            </a:r>
            <a:r>
              <a:rPr lang="en-US" sz="1100" b="0" dirty="0"/>
              <a:t>​</a:t>
            </a:r>
          </a:p>
        </p:txBody>
      </p:sp>
      <p:pic>
        <p:nvPicPr>
          <p:cNvPr id="29" name="Picture 2" descr="Albert Einstein Biography - Facts, Childhood, Family Life &amp; Achievements">
            <a:extLst>
              <a:ext uri="{FF2B5EF4-FFF2-40B4-BE49-F238E27FC236}">
                <a16:creationId xmlns:a16="http://schemas.microsoft.com/office/drawing/2014/main" xmlns="" id="{5017FE11-2BFE-D54B-6A95-884F92B2AABE}"/>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8333" r="8333"/>
          <a:stretch/>
        </p:blipFill>
        <p:spPr bwMode="auto">
          <a:xfrm>
            <a:off x="6538625" y="3010640"/>
            <a:ext cx="907236" cy="907236"/>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0" name="Picture 4" descr="«Default is not the end of the world» –Vernon Smith – LUIS MARTÍN">
            <a:extLst>
              <a:ext uri="{FF2B5EF4-FFF2-40B4-BE49-F238E27FC236}">
                <a16:creationId xmlns:a16="http://schemas.microsoft.com/office/drawing/2014/main" xmlns="" id="{3E292F73-A01B-0E64-E12E-011D7315ED17}"/>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611" b="3611"/>
          <a:stretch/>
        </p:blipFill>
        <p:spPr bwMode="auto">
          <a:xfrm>
            <a:off x="4615004" y="1463749"/>
            <a:ext cx="881176" cy="881176"/>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xmlns="" id="{1C688C32-1967-8B21-E920-1D7793A97714}"/>
              </a:ext>
            </a:extLst>
          </p:cNvPr>
          <p:cNvSpPr txBox="1"/>
          <p:nvPr/>
        </p:nvSpPr>
        <p:spPr>
          <a:xfrm>
            <a:off x="4252511" y="2281034"/>
            <a:ext cx="1606162" cy="600164"/>
          </a:xfrm>
          <a:prstGeom prst="rect">
            <a:avLst/>
          </a:prstGeom>
          <a:noFill/>
        </p:spPr>
        <p:txBody>
          <a:bodyPr wrap="square" lIns="91440" tIns="45720" rIns="91440" bIns="45720" rtlCol="0" anchor="t">
            <a:spAutoFit/>
          </a:bodyPr>
          <a:lstStyle/>
          <a:p>
            <a:pPr algn="ctr"/>
            <a:r>
              <a:rPr lang="en-AU" sz="1100" b="1" dirty="0"/>
              <a:t>Vernon Smith</a:t>
            </a:r>
            <a:endParaRPr lang="en-US" sz="1100" b="1" dirty="0"/>
          </a:p>
          <a:p>
            <a:pPr algn="ctr"/>
            <a:r>
              <a:rPr lang="en-AU" sz="1100" dirty="0"/>
              <a:t>Economist &amp;</a:t>
            </a:r>
          </a:p>
          <a:p>
            <a:pPr algn="ctr"/>
            <a:r>
              <a:rPr lang="en-AU" sz="1100" dirty="0"/>
              <a:t>Nobel Laureate, 2002</a:t>
            </a:r>
            <a:endParaRPr lang="en-AU" sz="1100" dirty="0">
              <a:ea typeface="Roboto"/>
              <a:cs typeface="Roboto"/>
            </a:endParaRPr>
          </a:p>
        </p:txBody>
      </p:sp>
      <p:sp>
        <p:nvSpPr>
          <p:cNvPr id="32" name="TextBox 31">
            <a:extLst>
              <a:ext uri="{FF2B5EF4-FFF2-40B4-BE49-F238E27FC236}">
                <a16:creationId xmlns:a16="http://schemas.microsoft.com/office/drawing/2014/main" xmlns="" id="{B75F6DD3-BF23-78ED-CEAF-018F32902FD9}"/>
              </a:ext>
            </a:extLst>
          </p:cNvPr>
          <p:cNvSpPr txBox="1"/>
          <p:nvPr/>
        </p:nvSpPr>
        <p:spPr>
          <a:xfrm>
            <a:off x="358693" y="5472275"/>
            <a:ext cx="1511429" cy="430887"/>
          </a:xfrm>
          <a:prstGeom prst="rect">
            <a:avLst/>
          </a:prstGeom>
          <a:noFill/>
        </p:spPr>
        <p:txBody>
          <a:bodyPr wrap="square" lIns="91440" tIns="45720" rIns="91440" bIns="45720" rtlCol="0" anchor="t">
            <a:spAutoFit/>
          </a:bodyPr>
          <a:lstStyle/>
          <a:p>
            <a:pPr algn="ctr"/>
            <a:r>
              <a:rPr lang="en-AU" sz="1100" b="1" dirty="0"/>
              <a:t>Daryl Hannah</a:t>
            </a:r>
          </a:p>
          <a:p>
            <a:pPr algn="ctr"/>
            <a:r>
              <a:rPr lang="en-AU" sz="1100" dirty="0"/>
              <a:t>Actress</a:t>
            </a:r>
            <a:endParaRPr lang="en-AU" sz="1100" dirty="0">
              <a:highlight>
                <a:srgbClr val="FFFF00"/>
              </a:highlight>
              <a:ea typeface="Roboto"/>
              <a:cs typeface="Roboto"/>
            </a:endParaRPr>
          </a:p>
        </p:txBody>
      </p:sp>
      <p:sp>
        <p:nvSpPr>
          <p:cNvPr id="33" name="TextBox 32">
            <a:extLst>
              <a:ext uri="{FF2B5EF4-FFF2-40B4-BE49-F238E27FC236}">
                <a16:creationId xmlns:a16="http://schemas.microsoft.com/office/drawing/2014/main" xmlns="" id="{8CEB2115-A2BD-A0FC-6E5E-AEADC292F465}"/>
              </a:ext>
            </a:extLst>
          </p:cNvPr>
          <p:cNvSpPr txBox="1"/>
          <p:nvPr/>
        </p:nvSpPr>
        <p:spPr>
          <a:xfrm>
            <a:off x="2295466" y="5472275"/>
            <a:ext cx="1628587" cy="430887"/>
          </a:xfrm>
          <a:prstGeom prst="rect">
            <a:avLst/>
          </a:prstGeom>
          <a:noFill/>
        </p:spPr>
        <p:txBody>
          <a:bodyPr wrap="square" lIns="91440" tIns="45720" rIns="91440" bIns="45720" rtlCol="0" anchor="t">
            <a:spAutoFit/>
          </a:bodyPr>
          <a:lstStyle/>
          <a:p>
            <a:pPr algn="ctr"/>
            <a:r>
              <a:rPr lang="en-AU" sz="1100" b="1" dirty="0"/>
              <a:t>Greta Thunberg</a:t>
            </a:r>
          </a:p>
          <a:p>
            <a:pPr algn="ctr"/>
            <a:r>
              <a:rPr lang="en-AU" sz="1100" dirty="0"/>
              <a:t>Environmental Activist</a:t>
            </a:r>
            <a:endParaRPr lang="en-AU" sz="1100" dirty="0">
              <a:ea typeface="Roboto"/>
              <a:cs typeface="Roboto"/>
            </a:endParaRPr>
          </a:p>
        </p:txBody>
      </p:sp>
      <p:sp>
        <p:nvSpPr>
          <p:cNvPr id="34" name="TextBox 33">
            <a:extLst>
              <a:ext uri="{FF2B5EF4-FFF2-40B4-BE49-F238E27FC236}">
                <a16:creationId xmlns:a16="http://schemas.microsoft.com/office/drawing/2014/main" xmlns="" id="{3AEBCFE1-8A46-FACE-702A-0E3B3AA8F45D}"/>
              </a:ext>
            </a:extLst>
          </p:cNvPr>
          <p:cNvSpPr txBox="1"/>
          <p:nvPr/>
        </p:nvSpPr>
        <p:spPr>
          <a:xfrm>
            <a:off x="8445997" y="3861685"/>
            <a:ext cx="1116326" cy="430887"/>
          </a:xfrm>
          <a:prstGeom prst="rect">
            <a:avLst/>
          </a:prstGeom>
          <a:noFill/>
        </p:spPr>
        <p:txBody>
          <a:bodyPr wrap="square" lIns="91440" tIns="45720" rIns="91440" bIns="45720" rtlCol="0" anchor="t">
            <a:spAutoFit/>
          </a:bodyPr>
          <a:lstStyle>
            <a:defPPr>
              <a:defRPr lang="en-US"/>
            </a:defPPr>
            <a:lvl1pPr algn="ctr">
              <a:defRPr sz="1400" b="1"/>
            </a:lvl1pPr>
          </a:lstStyle>
          <a:p>
            <a:r>
              <a:rPr lang="en-AU" sz="1100" dirty="0"/>
              <a:t>Emily Dickinson</a:t>
            </a:r>
          </a:p>
          <a:p>
            <a:r>
              <a:rPr lang="en-AU" sz="1100" b="0" dirty="0"/>
              <a:t>Writer</a:t>
            </a:r>
            <a:r>
              <a:rPr lang="en-US" sz="1100" b="0" dirty="0"/>
              <a:t>​</a:t>
            </a:r>
          </a:p>
        </p:txBody>
      </p:sp>
      <p:sp>
        <p:nvSpPr>
          <p:cNvPr id="35" name="TextBox 34">
            <a:extLst>
              <a:ext uri="{FF2B5EF4-FFF2-40B4-BE49-F238E27FC236}">
                <a16:creationId xmlns:a16="http://schemas.microsoft.com/office/drawing/2014/main" xmlns="" id="{2DF760E3-1ECE-5608-D372-7A4190A82FCC}"/>
              </a:ext>
            </a:extLst>
          </p:cNvPr>
          <p:cNvSpPr txBox="1"/>
          <p:nvPr/>
        </p:nvSpPr>
        <p:spPr>
          <a:xfrm>
            <a:off x="8173107" y="5472275"/>
            <a:ext cx="1662107" cy="430887"/>
          </a:xfrm>
          <a:prstGeom prst="rect">
            <a:avLst/>
          </a:prstGeom>
          <a:noFill/>
        </p:spPr>
        <p:txBody>
          <a:bodyPr wrap="square" lIns="91440" tIns="45720" rIns="91440" bIns="45720" rtlCol="0" anchor="t">
            <a:spAutoFit/>
          </a:bodyPr>
          <a:lstStyle/>
          <a:p>
            <a:pPr algn="ctr"/>
            <a:r>
              <a:rPr lang="en-AU" sz="1100" b="1" dirty="0"/>
              <a:t>Ludwig Wittgenstein</a:t>
            </a:r>
            <a:endParaRPr lang="en-US" sz="1100" b="1" dirty="0"/>
          </a:p>
          <a:p>
            <a:pPr algn="ctr"/>
            <a:r>
              <a:rPr lang="en-AU" sz="1100" dirty="0"/>
              <a:t>Philosopher</a:t>
            </a:r>
            <a:endParaRPr lang="en-AU" sz="1100" dirty="0">
              <a:ea typeface="Roboto"/>
              <a:cs typeface="Roboto"/>
            </a:endParaRPr>
          </a:p>
        </p:txBody>
      </p:sp>
      <p:sp>
        <p:nvSpPr>
          <p:cNvPr id="36" name="TextBox 35">
            <a:extLst>
              <a:ext uri="{FF2B5EF4-FFF2-40B4-BE49-F238E27FC236}">
                <a16:creationId xmlns:a16="http://schemas.microsoft.com/office/drawing/2014/main" xmlns="" id="{090753AB-E21A-6C3E-BFA3-3387F8DE3BC3}"/>
              </a:ext>
            </a:extLst>
          </p:cNvPr>
          <p:cNvSpPr txBox="1"/>
          <p:nvPr/>
        </p:nvSpPr>
        <p:spPr>
          <a:xfrm>
            <a:off x="6209372" y="5472275"/>
            <a:ext cx="1565743" cy="600164"/>
          </a:xfrm>
          <a:prstGeom prst="rect">
            <a:avLst/>
          </a:prstGeom>
          <a:noFill/>
        </p:spPr>
        <p:txBody>
          <a:bodyPr wrap="square" lIns="91440" tIns="45720" rIns="91440" bIns="45720" rtlCol="0" anchor="t">
            <a:spAutoFit/>
          </a:bodyPr>
          <a:lstStyle>
            <a:defPPr>
              <a:defRPr lang="en-US"/>
            </a:defPPr>
            <a:lvl1pPr algn="ctr">
              <a:defRPr sz="1400" b="1"/>
            </a:lvl1pPr>
          </a:lstStyle>
          <a:p>
            <a:r>
              <a:rPr lang="en-AU" sz="1100" dirty="0"/>
              <a:t>Hildegard Von Bingen</a:t>
            </a:r>
          </a:p>
          <a:p>
            <a:r>
              <a:rPr lang="en-AU" sz="1100" b="0" dirty="0"/>
              <a:t>12</a:t>
            </a:r>
            <a:r>
              <a:rPr lang="en-AU" sz="1100" b="0" baseline="30000" dirty="0"/>
              <a:t>th</a:t>
            </a:r>
            <a:r>
              <a:rPr lang="en-AU" sz="1100" b="0" dirty="0"/>
              <a:t> century nun / musician</a:t>
            </a:r>
            <a:r>
              <a:rPr lang="en-US" sz="1100" b="0" dirty="0"/>
              <a:t>​</a:t>
            </a:r>
          </a:p>
        </p:txBody>
      </p:sp>
      <p:pic>
        <p:nvPicPr>
          <p:cNvPr id="37" name="Picture 36">
            <a:extLst>
              <a:ext uri="{FF2B5EF4-FFF2-40B4-BE49-F238E27FC236}">
                <a16:creationId xmlns:a16="http://schemas.microsoft.com/office/drawing/2014/main" xmlns="" id="{8EA92338-12E5-17D1-2DBF-31B27FB7107C}"/>
              </a:ext>
            </a:extLst>
          </p:cNvPr>
          <p:cNvPicPr>
            <a:picLocks noChangeAspect="1"/>
          </p:cNvPicPr>
          <p:nvPr/>
        </p:nvPicPr>
        <p:blipFill rotWithShape="1">
          <a:blip r:embed="rId11"/>
          <a:srcRect t="11352" b="11352"/>
          <a:stretch/>
        </p:blipFill>
        <p:spPr>
          <a:xfrm>
            <a:off x="659264" y="4616288"/>
            <a:ext cx="910287" cy="910287"/>
          </a:xfrm>
          <a:prstGeom prst="flowChartConnector">
            <a:avLst/>
          </a:prstGeom>
        </p:spPr>
      </p:pic>
      <p:pic>
        <p:nvPicPr>
          <p:cNvPr id="38" name="Picture 2" descr="Greta Thunberg - Greta Thunberg afirma que contrajo el Covid-19 y ...">
            <a:extLst>
              <a:ext uri="{FF2B5EF4-FFF2-40B4-BE49-F238E27FC236}">
                <a16:creationId xmlns:a16="http://schemas.microsoft.com/office/drawing/2014/main" xmlns="" id="{DA34C550-29B4-2AFC-316F-ACE65EE76599}"/>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6927" r="16927"/>
          <a:stretch/>
        </p:blipFill>
        <p:spPr bwMode="auto">
          <a:xfrm>
            <a:off x="2654616" y="4616288"/>
            <a:ext cx="910287" cy="910287"/>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9" name="Picture 4" descr="12 Distinctive Emily Dickinson Facts | YourDictionary">
            <a:extLst>
              <a:ext uri="{FF2B5EF4-FFF2-40B4-BE49-F238E27FC236}">
                <a16:creationId xmlns:a16="http://schemas.microsoft.com/office/drawing/2014/main" xmlns="" id="{77840748-778F-D9CF-9D77-8DFEFE23FC66}"/>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21917" r="21917"/>
          <a:stretch/>
        </p:blipFill>
        <p:spPr bwMode="auto">
          <a:xfrm>
            <a:off x="8569793" y="3029891"/>
            <a:ext cx="868735" cy="868735"/>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40" name="Picture 6" descr="The Fiery Cosmic Egg of Hildegard von Bingen | Ancient Origins">
            <a:extLst>
              <a:ext uri="{FF2B5EF4-FFF2-40B4-BE49-F238E27FC236}">
                <a16:creationId xmlns:a16="http://schemas.microsoft.com/office/drawing/2014/main" xmlns="" id="{793499B2-80EB-A8A0-99E2-CD2F9572D045}"/>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9584" r="9584"/>
          <a:stretch/>
        </p:blipFill>
        <p:spPr bwMode="auto">
          <a:xfrm>
            <a:off x="6538625" y="4617813"/>
            <a:ext cx="907236" cy="907236"/>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41" name="Picture 8" descr="Ludwig Wittgenstein: The Turbulent Life of a Philosophical Pioneer">
            <a:extLst>
              <a:ext uri="{FF2B5EF4-FFF2-40B4-BE49-F238E27FC236}">
                <a16:creationId xmlns:a16="http://schemas.microsoft.com/office/drawing/2014/main" xmlns="" id="{BD873F0D-137F-38CB-F246-64F97003E2B8}"/>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1250" r="21250"/>
          <a:stretch/>
        </p:blipFill>
        <p:spPr bwMode="auto">
          <a:xfrm>
            <a:off x="8550542" y="4617813"/>
            <a:ext cx="907236" cy="907236"/>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xmlns="" id="{FF16D7ED-EE72-B5D9-D656-DD57A0433F2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529294" y="3029891"/>
            <a:ext cx="868735" cy="868735"/>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xmlns="" id="{3A0CA789-D00D-9F03-AB70-38A4516E4712}"/>
              </a:ext>
            </a:extLst>
          </p:cNvPr>
          <p:cNvSpPr txBox="1"/>
          <p:nvPr/>
        </p:nvSpPr>
        <p:spPr>
          <a:xfrm>
            <a:off x="10302662" y="3861685"/>
            <a:ext cx="1321999" cy="43088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1100" b="1" dirty="0"/>
              <a:t>Lewis Carrol</a:t>
            </a:r>
            <a:endParaRPr lang="en-US" sz="1100" b="1" dirty="0"/>
          </a:p>
          <a:p>
            <a:pPr algn="ctr"/>
            <a:r>
              <a:rPr lang="en-AU" sz="1100" dirty="0"/>
              <a:t>Author</a:t>
            </a:r>
            <a:endParaRPr lang="en-AU" sz="1100" dirty="0">
              <a:ea typeface="Roboto"/>
              <a:cs typeface="Roboto"/>
            </a:endParaRPr>
          </a:p>
        </p:txBody>
      </p:sp>
      <p:sp>
        <p:nvSpPr>
          <p:cNvPr id="44" name="Rectangle 43">
            <a:extLst>
              <a:ext uri="{FF2B5EF4-FFF2-40B4-BE49-F238E27FC236}">
                <a16:creationId xmlns:a16="http://schemas.microsoft.com/office/drawing/2014/main" xmlns="" id="{067F495B-D6B5-1567-467F-0C7A6E2A4546}"/>
              </a:ext>
            </a:extLst>
          </p:cNvPr>
          <p:cNvSpPr/>
          <p:nvPr/>
        </p:nvSpPr>
        <p:spPr>
          <a:xfrm>
            <a:off x="450811" y="6075030"/>
            <a:ext cx="5658024" cy="20121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Rectangle 44">
            <a:extLst>
              <a:ext uri="{FF2B5EF4-FFF2-40B4-BE49-F238E27FC236}">
                <a16:creationId xmlns:a16="http://schemas.microsoft.com/office/drawing/2014/main" xmlns="" id="{7C338595-7A84-D3F7-4850-CF1892007F71}"/>
              </a:ext>
            </a:extLst>
          </p:cNvPr>
          <p:cNvSpPr/>
          <p:nvPr/>
        </p:nvSpPr>
        <p:spPr>
          <a:xfrm>
            <a:off x="6108834" y="6075030"/>
            <a:ext cx="5689466" cy="201213"/>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TextBox 45">
            <a:extLst>
              <a:ext uri="{FF2B5EF4-FFF2-40B4-BE49-F238E27FC236}">
                <a16:creationId xmlns:a16="http://schemas.microsoft.com/office/drawing/2014/main" xmlns="" id="{33F261F5-C430-7E78-78AA-80EA8EA52DDD}"/>
              </a:ext>
            </a:extLst>
          </p:cNvPr>
          <p:cNvSpPr txBox="1"/>
          <p:nvPr/>
        </p:nvSpPr>
        <p:spPr>
          <a:xfrm>
            <a:off x="10005047" y="5472275"/>
            <a:ext cx="1917229" cy="600164"/>
          </a:xfrm>
          <a:prstGeom prst="rect">
            <a:avLst/>
          </a:prstGeom>
          <a:noFill/>
        </p:spPr>
        <p:txBody>
          <a:bodyPr wrap="square" lIns="91440" tIns="45720" rIns="91440" bIns="45720" rtlCol="0" anchor="t">
            <a:spAutoFit/>
          </a:bodyPr>
          <a:lstStyle/>
          <a:p>
            <a:pPr algn="ctr"/>
            <a:r>
              <a:rPr lang="en-AU" sz="1100" b="1" dirty="0"/>
              <a:t>Katherine Johnson</a:t>
            </a:r>
            <a:endParaRPr lang="en-US" sz="1100" b="1" dirty="0"/>
          </a:p>
          <a:p>
            <a:pPr algn="ctr"/>
            <a:r>
              <a:rPr lang="en-AU" sz="1100" dirty="0"/>
              <a:t>Rocket scientist &amp; USA presidential medal recipient.</a:t>
            </a:r>
          </a:p>
        </p:txBody>
      </p:sp>
      <p:pic>
        <p:nvPicPr>
          <p:cNvPr id="5" name="Picture 4">
            <a:extLst>
              <a:ext uri="{FF2B5EF4-FFF2-40B4-BE49-F238E27FC236}">
                <a16:creationId xmlns:a16="http://schemas.microsoft.com/office/drawing/2014/main" xmlns="" id="{3805D258-7364-8C70-EA59-F9C51A02C922}"/>
              </a:ext>
            </a:extLst>
          </p:cNvPr>
          <p:cNvPicPr>
            <a:picLocks noChangeAspect="1"/>
          </p:cNvPicPr>
          <p:nvPr/>
        </p:nvPicPr>
        <p:blipFill>
          <a:blip r:embed="rId17"/>
          <a:stretch>
            <a:fillRect/>
          </a:stretch>
        </p:blipFill>
        <p:spPr>
          <a:xfrm>
            <a:off x="4665705" y="3001592"/>
            <a:ext cx="779775" cy="925333"/>
          </a:xfrm>
          <a:prstGeom prst="flowChartConnector">
            <a:avLst/>
          </a:prstGeom>
        </p:spPr>
      </p:pic>
      <p:sp>
        <p:nvSpPr>
          <p:cNvPr id="6" name="TextBox 5">
            <a:extLst>
              <a:ext uri="{FF2B5EF4-FFF2-40B4-BE49-F238E27FC236}">
                <a16:creationId xmlns:a16="http://schemas.microsoft.com/office/drawing/2014/main" xmlns="" id="{622E50A4-5873-4B4A-FAC9-F51C852CBEA3}"/>
              </a:ext>
            </a:extLst>
          </p:cNvPr>
          <p:cNvSpPr txBox="1"/>
          <p:nvPr/>
        </p:nvSpPr>
        <p:spPr>
          <a:xfrm>
            <a:off x="4483126" y="3861685"/>
            <a:ext cx="1144932" cy="430887"/>
          </a:xfrm>
          <a:prstGeom prst="rect">
            <a:avLst/>
          </a:prstGeom>
          <a:noFill/>
        </p:spPr>
        <p:txBody>
          <a:bodyPr wrap="square" lIns="91440" tIns="45720" rIns="91440" bIns="45720" rtlCol="0" anchor="t">
            <a:spAutoFit/>
          </a:bodyPr>
          <a:lstStyle/>
          <a:p>
            <a:pPr algn="ctr"/>
            <a:r>
              <a:rPr lang="en-AU" sz="1100" b="1" dirty="0"/>
              <a:t>Dan Aykroyd</a:t>
            </a:r>
          </a:p>
          <a:p>
            <a:pPr algn="ctr"/>
            <a:r>
              <a:rPr lang="en-AU" sz="1100" dirty="0"/>
              <a:t>Actor &amp; writer</a:t>
            </a:r>
            <a:endParaRPr lang="en-AU" sz="1100" dirty="0">
              <a:ea typeface="Roboto"/>
              <a:cs typeface="Roboto"/>
            </a:endParaRPr>
          </a:p>
        </p:txBody>
      </p:sp>
      <p:pic>
        <p:nvPicPr>
          <p:cNvPr id="2" name="Picture 1">
            <a:extLst>
              <a:ext uri="{FF2B5EF4-FFF2-40B4-BE49-F238E27FC236}">
                <a16:creationId xmlns:a16="http://schemas.microsoft.com/office/drawing/2014/main" xmlns="" id="{06EF4A04-506C-8127-154C-416424C75219}"/>
              </a:ext>
            </a:extLst>
          </p:cNvPr>
          <p:cNvPicPr>
            <a:picLocks noChangeAspect="1"/>
          </p:cNvPicPr>
          <p:nvPr/>
        </p:nvPicPr>
        <p:blipFill rotWithShape="1">
          <a:blip r:embed="rId18"/>
          <a:srcRect l="8333" r="8333"/>
          <a:stretch/>
        </p:blipFill>
        <p:spPr>
          <a:xfrm>
            <a:off x="6537100" y="1449194"/>
            <a:ext cx="910287" cy="910287"/>
          </a:xfrm>
          <a:prstGeom prst="flowChartConnector">
            <a:avLst/>
          </a:prstGeom>
        </p:spPr>
      </p:pic>
      <p:sp>
        <p:nvSpPr>
          <p:cNvPr id="8" name="TextBox 7">
            <a:extLst>
              <a:ext uri="{FF2B5EF4-FFF2-40B4-BE49-F238E27FC236}">
                <a16:creationId xmlns:a16="http://schemas.microsoft.com/office/drawing/2014/main" xmlns="" id="{314EAC73-617F-D92D-916D-9DBE6C4A03AD}"/>
              </a:ext>
            </a:extLst>
          </p:cNvPr>
          <p:cNvSpPr txBox="1"/>
          <p:nvPr/>
        </p:nvSpPr>
        <p:spPr>
          <a:xfrm>
            <a:off x="6197887" y="2281034"/>
            <a:ext cx="1588713" cy="600164"/>
          </a:xfrm>
          <a:prstGeom prst="rect">
            <a:avLst/>
          </a:prstGeom>
          <a:noFill/>
        </p:spPr>
        <p:txBody>
          <a:bodyPr wrap="square" lIns="91440" tIns="45720" rIns="91440" bIns="45720" rtlCol="0" anchor="t">
            <a:spAutoFit/>
          </a:bodyPr>
          <a:lstStyle>
            <a:defPPr>
              <a:defRPr lang="en-US"/>
            </a:defPPr>
            <a:lvl1pPr algn="ctr">
              <a:defRPr sz="1400" b="1"/>
            </a:lvl1pPr>
          </a:lstStyle>
          <a:p>
            <a:r>
              <a:rPr lang="en-AU" sz="1100" dirty="0"/>
              <a:t>Barbara McClintock</a:t>
            </a:r>
          </a:p>
          <a:p>
            <a:r>
              <a:rPr lang="en-AU" sz="1100" b="0" dirty="0"/>
              <a:t>Scientist &amp;</a:t>
            </a:r>
          </a:p>
          <a:p>
            <a:r>
              <a:rPr lang="en-AU" sz="1100" b="0" dirty="0"/>
              <a:t>Nobel laureate 1983</a:t>
            </a:r>
            <a:r>
              <a:rPr lang="en-US" sz="1100" b="0" dirty="0"/>
              <a:t>​</a:t>
            </a:r>
          </a:p>
        </p:txBody>
      </p:sp>
      <p:pic>
        <p:nvPicPr>
          <p:cNvPr id="10" name="Picture 9">
            <a:extLst>
              <a:ext uri="{FF2B5EF4-FFF2-40B4-BE49-F238E27FC236}">
                <a16:creationId xmlns:a16="http://schemas.microsoft.com/office/drawing/2014/main" xmlns="" id="{9AEBB4C6-35C8-9FCC-3A35-8AF6C11D9F33}"/>
              </a:ext>
            </a:extLst>
          </p:cNvPr>
          <p:cNvPicPr>
            <a:picLocks noChangeAspect="1"/>
          </p:cNvPicPr>
          <p:nvPr/>
        </p:nvPicPr>
        <p:blipFill>
          <a:blip r:embed="rId19"/>
          <a:stretch>
            <a:fillRect/>
          </a:stretch>
        </p:blipFill>
        <p:spPr>
          <a:xfrm>
            <a:off x="10527234" y="4606920"/>
            <a:ext cx="872854" cy="929022"/>
          </a:xfrm>
          <a:prstGeom prst="ellipse">
            <a:avLst/>
          </a:prstGeom>
        </p:spPr>
      </p:pic>
      <p:pic>
        <p:nvPicPr>
          <p:cNvPr id="18" name="Picture 17">
            <a:extLst>
              <a:ext uri="{FF2B5EF4-FFF2-40B4-BE49-F238E27FC236}">
                <a16:creationId xmlns:a16="http://schemas.microsoft.com/office/drawing/2014/main" xmlns="" id="{505AFD25-B0E8-0322-4E85-04723AEFF0AF}"/>
              </a:ext>
            </a:extLst>
          </p:cNvPr>
          <p:cNvPicPr>
            <a:picLocks noChangeAspect="1"/>
          </p:cNvPicPr>
          <p:nvPr/>
        </p:nvPicPr>
        <p:blipFill>
          <a:blip r:embed="rId20"/>
          <a:stretch>
            <a:fillRect/>
          </a:stretch>
        </p:blipFill>
        <p:spPr>
          <a:xfrm>
            <a:off x="4575454" y="4577806"/>
            <a:ext cx="960276" cy="987251"/>
          </a:xfrm>
          <a:prstGeom prst="ellipse">
            <a:avLst/>
          </a:prstGeom>
        </p:spPr>
      </p:pic>
    </p:spTree>
    <p:extLst>
      <p:ext uri="{BB962C8B-B14F-4D97-AF65-F5344CB8AC3E}">
        <p14:creationId xmlns:p14="http://schemas.microsoft.com/office/powerpoint/2010/main" val="2683546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xmlns="" id="{102A008C-F4EC-218E-4248-3302BD00BAC3}"/>
              </a:ext>
            </a:extLst>
          </p:cNvPr>
          <p:cNvSpPr>
            <a:spLocks noGrp="1"/>
          </p:cNvSpPr>
          <p:nvPr>
            <p:ph type="title"/>
          </p:nvPr>
        </p:nvSpPr>
        <p:spPr>
          <a:xfrm>
            <a:off x="472473" y="402187"/>
            <a:ext cx="10963780" cy="765611"/>
          </a:xfrm>
        </p:spPr>
        <p:txBody>
          <a:bodyPr anchor="t">
            <a:noAutofit/>
          </a:bodyPr>
          <a:lstStyle/>
          <a:p>
            <a:r>
              <a:rPr lang="en-AU" dirty="0">
                <a:solidFill>
                  <a:srgbClr val="0070C0"/>
                </a:solidFill>
              </a:rPr>
              <a:t>A disaster that could have been avoided</a:t>
            </a:r>
            <a:br>
              <a:rPr lang="en-AU" dirty="0">
                <a:solidFill>
                  <a:srgbClr val="0070C0"/>
                </a:solidFill>
              </a:rPr>
            </a:br>
            <a:r>
              <a:rPr lang="en-AU" sz="1200" b="0" dirty="0">
                <a:solidFill>
                  <a:srgbClr val="0070C0"/>
                </a:solidFill>
              </a:rPr>
              <a:t>A report from a team of engineers and rocket scientists tried to warn of what became the Challenger space shuttle disaster of 1986</a:t>
            </a:r>
            <a:br>
              <a:rPr lang="en-AU" sz="1200" b="0" dirty="0">
                <a:solidFill>
                  <a:srgbClr val="0070C0"/>
                </a:solidFill>
              </a:rPr>
            </a:br>
            <a:endParaRPr lang="en-AU" sz="1200" b="0" dirty="0">
              <a:solidFill>
                <a:srgbClr val="0070C0"/>
              </a:solidFill>
            </a:endParaRPr>
          </a:p>
        </p:txBody>
      </p:sp>
      <p:pic>
        <p:nvPicPr>
          <p:cNvPr id="6" name="Picture 5">
            <a:extLst>
              <a:ext uri="{FF2B5EF4-FFF2-40B4-BE49-F238E27FC236}">
                <a16:creationId xmlns:a16="http://schemas.microsoft.com/office/drawing/2014/main" xmlns="" id="{D4CF58FA-0217-9E9F-31BC-A6895ED2775C}"/>
              </a:ext>
            </a:extLst>
          </p:cNvPr>
          <p:cNvPicPr>
            <a:picLocks noChangeAspect="1"/>
          </p:cNvPicPr>
          <p:nvPr/>
        </p:nvPicPr>
        <p:blipFill>
          <a:blip r:embed="rId3"/>
          <a:stretch>
            <a:fillRect/>
          </a:stretch>
        </p:blipFill>
        <p:spPr>
          <a:xfrm>
            <a:off x="520839" y="1280224"/>
            <a:ext cx="5290621" cy="2804028"/>
          </a:xfrm>
          <a:prstGeom prst="rect">
            <a:avLst/>
          </a:prstGeom>
        </p:spPr>
      </p:pic>
      <p:pic>
        <p:nvPicPr>
          <p:cNvPr id="8" name="Picture 7">
            <a:extLst>
              <a:ext uri="{FF2B5EF4-FFF2-40B4-BE49-F238E27FC236}">
                <a16:creationId xmlns:a16="http://schemas.microsoft.com/office/drawing/2014/main" xmlns="" id="{56ED429F-8D86-A30D-3008-F64802701608}"/>
              </a:ext>
            </a:extLst>
          </p:cNvPr>
          <p:cNvPicPr>
            <a:picLocks noChangeAspect="1"/>
          </p:cNvPicPr>
          <p:nvPr/>
        </p:nvPicPr>
        <p:blipFill>
          <a:blip r:embed="rId4"/>
          <a:stretch>
            <a:fillRect/>
          </a:stretch>
        </p:blipFill>
        <p:spPr>
          <a:xfrm>
            <a:off x="520839" y="4309035"/>
            <a:ext cx="5178039" cy="1879421"/>
          </a:xfrm>
          <a:prstGeom prst="rect">
            <a:avLst/>
          </a:prstGeom>
        </p:spPr>
      </p:pic>
      <p:pic>
        <p:nvPicPr>
          <p:cNvPr id="10" name="Picture 9">
            <a:extLst>
              <a:ext uri="{FF2B5EF4-FFF2-40B4-BE49-F238E27FC236}">
                <a16:creationId xmlns:a16="http://schemas.microsoft.com/office/drawing/2014/main" xmlns="" id="{45C3BCD6-1FA3-97D2-6176-20F57E43B4DC}"/>
              </a:ext>
            </a:extLst>
          </p:cNvPr>
          <p:cNvPicPr>
            <a:picLocks noChangeAspect="1"/>
          </p:cNvPicPr>
          <p:nvPr/>
        </p:nvPicPr>
        <p:blipFill>
          <a:blip r:embed="rId5"/>
          <a:stretch>
            <a:fillRect/>
          </a:stretch>
        </p:blipFill>
        <p:spPr>
          <a:xfrm>
            <a:off x="7269718" y="2965909"/>
            <a:ext cx="3723864" cy="1390211"/>
          </a:xfrm>
          <a:prstGeom prst="rect">
            <a:avLst/>
          </a:prstGeom>
        </p:spPr>
      </p:pic>
      <p:pic>
        <p:nvPicPr>
          <p:cNvPr id="11" name="Picture 10">
            <a:extLst>
              <a:ext uri="{FF2B5EF4-FFF2-40B4-BE49-F238E27FC236}">
                <a16:creationId xmlns:a16="http://schemas.microsoft.com/office/drawing/2014/main" xmlns="" id="{291CE2F7-987E-24A2-2495-C7978397953E}"/>
              </a:ext>
            </a:extLst>
          </p:cNvPr>
          <p:cNvPicPr>
            <a:picLocks noChangeAspect="1"/>
          </p:cNvPicPr>
          <p:nvPr/>
        </p:nvPicPr>
        <p:blipFill>
          <a:blip r:embed="rId6"/>
          <a:stretch>
            <a:fillRect/>
          </a:stretch>
        </p:blipFill>
        <p:spPr>
          <a:xfrm>
            <a:off x="6574186" y="1430267"/>
            <a:ext cx="3755080" cy="1390210"/>
          </a:xfrm>
          <a:prstGeom prst="rect">
            <a:avLst/>
          </a:prstGeom>
        </p:spPr>
      </p:pic>
      <p:pic>
        <p:nvPicPr>
          <p:cNvPr id="12" name="Picture 11">
            <a:extLst>
              <a:ext uri="{FF2B5EF4-FFF2-40B4-BE49-F238E27FC236}">
                <a16:creationId xmlns:a16="http://schemas.microsoft.com/office/drawing/2014/main" xmlns="" id="{3FC6A74E-E241-EE94-4B7A-801D33A80641}"/>
              </a:ext>
            </a:extLst>
          </p:cNvPr>
          <p:cNvPicPr>
            <a:picLocks noChangeAspect="1"/>
          </p:cNvPicPr>
          <p:nvPr/>
        </p:nvPicPr>
        <p:blipFill>
          <a:blip r:embed="rId7"/>
          <a:stretch>
            <a:fillRect/>
          </a:stretch>
        </p:blipFill>
        <p:spPr>
          <a:xfrm>
            <a:off x="6074615" y="4460983"/>
            <a:ext cx="5672268" cy="1776129"/>
          </a:xfrm>
          <a:prstGeom prst="rect">
            <a:avLst/>
          </a:prstGeom>
        </p:spPr>
      </p:pic>
      <p:pic>
        <p:nvPicPr>
          <p:cNvPr id="13" name="Picture 2">
            <a:extLst>
              <a:ext uri="{FF2B5EF4-FFF2-40B4-BE49-F238E27FC236}">
                <a16:creationId xmlns:a16="http://schemas.microsoft.com/office/drawing/2014/main" xmlns="" id="{6F80FF31-C0BA-B679-5D0E-9BD468D111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4697" y="343785"/>
            <a:ext cx="11239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xmlns="" id="{773F197E-7AB3-1874-7F9A-39FF76E0B19B}"/>
              </a:ext>
            </a:extLst>
          </p:cNvPr>
          <p:cNvPicPr>
            <a:picLocks noChangeAspect="1"/>
          </p:cNvPicPr>
          <p:nvPr/>
        </p:nvPicPr>
        <p:blipFill>
          <a:blip r:embed="rId9"/>
          <a:stretch>
            <a:fillRect/>
          </a:stretch>
        </p:blipFill>
        <p:spPr>
          <a:xfrm>
            <a:off x="10775946" y="1588686"/>
            <a:ext cx="1217516" cy="1172469"/>
          </a:xfrm>
          <a:prstGeom prst="ellipse">
            <a:avLst/>
          </a:prstGeom>
        </p:spPr>
      </p:pic>
    </p:spTree>
    <p:extLst>
      <p:ext uri="{BB962C8B-B14F-4D97-AF65-F5344CB8AC3E}">
        <p14:creationId xmlns:p14="http://schemas.microsoft.com/office/powerpoint/2010/main" val="335431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xmlns="" id="{FAAA071C-837F-28A2-FA3D-7560E8DC43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42313" y="2688181"/>
            <a:ext cx="6064363" cy="1337718"/>
          </a:xfrm>
          <a:prstGeom prst="rect">
            <a:avLst/>
          </a:prstGeom>
        </p:spPr>
      </p:pic>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p:txBody>
          <a:bodyPr anchor="t">
            <a:normAutofit/>
          </a:bodyPr>
          <a:lstStyle/>
          <a:p>
            <a:r>
              <a:rPr lang="en-AU" sz="3200" dirty="0"/>
              <a:t>A spectrum for consideration</a:t>
            </a:r>
            <a:br>
              <a:rPr lang="en-AU" sz="3200" dirty="0"/>
            </a:br>
            <a:r>
              <a:rPr lang="en-AU" sz="1300" b="0" dirty="0"/>
              <a:t>A simplified view (to the point of simplistic) of different areas of expertise.</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xmlns="" id="{B38FCC5A-EEB5-160B-E4FF-96AC05512A69}"/>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9580893" y="2455203"/>
            <a:ext cx="1608720" cy="1608720"/>
          </a:xfrm>
          <a:prstGeom prst="rect">
            <a:avLst/>
          </a:prstGeom>
          <a:ln>
            <a:noFill/>
          </a:ln>
        </p:spPr>
      </p:pic>
      <p:pic>
        <p:nvPicPr>
          <p:cNvPr id="81" name="Picture 80" descr="A black background with a black square&#10;&#10;Description automatically generated with medium confidence">
            <a:extLst>
              <a:ext uri="{FF2B5EF4-FFF2-40B4-BE49-F238E27FC236}">
                <a16:creationId xmlns:a16="http://schemas.microsoft.com/office/drawing/2014/main" xmlns="" id="{C2C5FC1F-9ADD-92FD-DC19-CC2D456BEAEA}"/>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685" y="2455203"/>
            <a:ext cx="1608720" cy="1608720"/>
          </a:xfrm>
          <a:prstGeom prst="rect">
            <a:avLst/>
          </a:prstGeom>
          <a:ln>
            <a:noFill/>
          </a:ln>
        </p:spPr>
      </p:pic>
      <p:pic>
        <p:nvPicPr>
          <p:cNvPr id="82" name="Graphic 81">
            <a:extLst>
              <a:ext uri="{FF2B5EF4-FFF2-40B4-BE49-F238E27FC236}">
                <a16:creationId xmlns:a16="http://schemas.microsoft.com/office/drawing/2014/main" xmlns="" id="{5124598C-0510-83BA-6FA3-2BA3C825B4CF}"/>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255972" y="2767284"/>
            <a:ext cx="704850" cy="704850"/>
          </a:xfrm>
          <a:prstGeom prst="rect">
            <a:avLst/>
          </a:prstGeom>
        </p:spPr>
      </p:pic>
      <p:sp>
        <p:nvSpPr>
          <p:cNvPr id="83" name="Title 3">
            <a:extLst>
              <a:ext uri="{FF2B5EF4-FFF2-40B4-BE49-F238E27FC236}">
                <a16:creationId xmlns:a16="http://schemas.microsoft.com/office/drawing/2014/main" xmlns="" id="{59E3F025-9843-CFBE-C515-7A64555BF73F}"/>
              </a:ext>
            </a:extLst>
          </p:cNvPr>
          <p:cNvSpPr txBox="1">
            <a:spLocks/>
          </p:cNvSpPr>
          <p:nvPr/>
        </p:nvSpPr>
        <p:spPr>
          <a:xfrm>
            <a:off x="658490" y="4295427"/>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People Specialists</a:t>
            </a:r>
          </a:p>
        </p:txBody>
      </p:sp>
      <p:sp>
        <p:nvSpPr>
          <p:cNvPr id="84" name="Title 3">
            <a:extLst>
              <a:ext uri="{FF2B5EF4-FFF2-40B4-BE49-F238E27FC236}">
                <a16:creationId xmlns:a16="http://schemas.microsoft.com/office/drawing/2014/main" xmlns="" id="{F1C5ECDC-93AE-41E4-91C4-717047AB32BF}"/>
              </a:ext>
            </a:extLst>
          </p:cNvPr>
          <p:cNvSpPr txBox="1">
            <a:spLocks/>
          </p:cNvSpPr>
          <p:nvPr/>
        </p:nvSpPr>
        <p:spPr>
          <a:xfrm>
            <a:off x="9405698" y="4296851"/>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System Specialists</a:t>
            </a:r>
          </a:p>
        </p:txBody>
      </p:sp>
      <p:sp>
        <p:nvSpPr>
          <p:cNvPr id="99" name="Freeform 179">
            <a:extLst>
              <a:ext uri="{FF2B5EF4-FFF2-40B4-BE49-F238E27FC236}">
                <a16:creationId xmlns:a16="http://schemas.microsoft.com/office/drawing/2014/main" xmlns="" id="{6CD67C53-5416-99A9-D089-00748A5BD5CE}"/>
              </a:ext>
            </a:extLst>
          </p:cNvPr>
          <p:cNvSpPr>
            <a:spLocks noEditPoints="1"/>
          </p:cNvSpPr>
          <p:nvPr/>
        </p:nvSpPr>
        <p:spPr bwMode="auto">
          <a:xfrm>
            <a:off x="3332639" y="311916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0" name="Freeform 179">
            <a:extLst>
              <a:ext uri="{FF2B5EF4-FFF2-40B4-BE49-F238E27FC236}">
                <a16:creationId xmlns:a16="http://schemas.microsoft.com/office/drawing/2014/main" xmlns="" id="{82C573D9-CC62-9613-BBF4-64A77A873459}"/>
              </a:ext>
            </a:extLst>
          </p:cNvPr>
          <p:cNvSpPr>
            <a:spLocks noEditPoints="1"/>
          </p:cNvSpPr>
          <p:nvPr/>
        </p:nvSpPr>
        <p:spPr bwMode="auto">
          <a:xfrm>
            <a:off x="3770464" y="311830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1" name="Freeform 179">
            <a:extLst>
              <a:ext uri="{FF2B5EF4-FFF2-40B4-BE49-F238E27FC236}">
                <a16:creationId xmlns:a16="http://schemas.microsoft.com/office/drawing/2014/main" xmlns="" id="{D29EA37E-F70D-39CA-D898-E24CAB621311}"/>
              </a:ext>
            </a:extLst>
          </p:cNvPr>
          <p:cNvSpPr>
            <a:spLocks noEditPoints="1"/>
          </p:cNvSpPr>
          <p:nvPr/>
        </p:nvSpPr>
        <p:spPr bwMode="auto">
          <a:xfrm>
            <a:off x="4205758" y="311762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2" name="Freeform 179">
            <a:extLst>
              <a:ext uri="{FF2B5EF4-FFF2-40B4-BE49-F238E27FC236}">
                <a16:creationId xmlns:a16="http://schemas.microsoft.com/office/drawing/2014/main" xmlns="" id="{FBCA4AEF-5E1C-AC51-CE94-671DB3DF8727}"/>
              </a:ext>
            </a:extLst>
          </p:cNvPr>
          <p:cNvSpPr>
            <a:spLocks noEditPoints="1"/>
          </p:cNvSpPr>
          <p:nvPr/>
        </p:nvSpPr>
        <p:spPr bwMode="auto">
          <a:xfrm>
            <a:off x="4638534" y="311830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3" name="Freeform 179">
            <a:extLst>
              <a:ext uri="{FF2B5EF4-FFF2-40B4-BE49-F238E27FC236}">
                <a16:creationId xmlns:a16="http://schemas.microsoft.com/office/drawing/2014/main" xmlns="" id="{272C4A6C-55CA-C17D-8E33-B8B453964451}"/>
              </a:ext>
            </a:extLst>
          </p:cNvPr>
          <p:cNvSpPr>
            <a:spLocks noEditPoints="1"/>
          </p:cNvSpPr>
          <p:nvPr/>
        </p:nvSpPr>
        <p:spPr bwMode="auto">
          <a:xfrm>
            <a:off x="5076359" y="311744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4" name="Freeform 179">
            <a:extLst>
              <a:ext uri="{FF2B5EF4-FFF2-40B4-BE49-F238E27FC236}">
                <a16:creationId xmlns:a16="http://schemas.microsoft.com/office/drawing/2014/main" xmlns="" id="{88CF859E-AFED-C7B9-8663-01295DF18F0A}"/>
              </a:ext>
            </a:extLst>
          </p:cNvPr>
          <p:cNvSpPr>
            <a:spLocks noEditPoints="1"/>
          </p:cNvSpPr>
          <p:nvPr/>
        </p:nvSpPr>
        <p:spPr bwMode="auto">
          <a:xfrm>
            <a:off x="5509135" y="311830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5" name="Freeform 179">
            <a:extLst>
              <a:ext uri="{FF2B5EF4-FFF2-40B4-BE49-F238E27FC236}">
                <a16:creationId xmlns:a16="http://schemas.microsoft.com/office/drawing/2014/main" xmlns="" id="{E97EFAA3-FE62-FEB9-C654-2817D3C38442}"/>
              </a:ext>
            </a:extLst>
          </p:cNvPr>
          <p:cNvSpPr>
            <a:spLocks noEditPoints="1"/>
          </p:cNvSpPr>
          <p:nvPr/>
        </p:nvSpPr>
        <p:spPr bwMode="auto">
          <a:xfrm>
            <a:off x="5941911" y="31189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6" name="Freeform 179">
            <a:extLst>
              <a:ext uri="{FF2B5EF4-FFF2-40B4-BE49-F238E27FC236}">
                <a16:creationId xmlns:a16="http://schemas.microsoft.com/office/drawing/2014/main" xmlns="" id="{AF876484-30D3-5F25-143E-D1DFD2B5B59D}"/>
              </a:ext>
            </a:extLst>
          </p:cNvPr>
          <p:cNvSpPr>
            <a:spLocks noEditPoints="1"/>
          </p:cNvSpPr>
          <p:nvPr/>
        </p:nvSpPr>
        <p:spPr bwMode="auto">
          <a:xfrm>
            <a:off x="6379736" y="31181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7" name="Freeform 179">
            <a:extLst>
              <a:ext uri="{FF2B5EF4-FFF2-40B4-BE49-F238E27FC236}">
                <a16:creationId xmlns:a16="http://schemas.microsoft.com/office/drawing/2014/main" xmlns="" id="{A300A7B2-986B-079A-6408-1B2FD4992327}"/>
              </a:ext>
            </a:extLst>
          </p:cNvPr>
          <p:cNvSpPr>
            <a:spLocks noEditPoints="1"/>
          </p:cNvSpPr>
          <p:nvPr/>
        </p:nvSpPr>
        <p:spPr bwMode="auto">
          <a:xfrm>
            <a:off x="6815030" y="311744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8" name="Freeform 179">
            <a:extLst>
              <a:ext uri="{FF2B5EF4-FFF2-40B4-BE49-F238E27FC236}">
                <a16:creationId xmlns:a16="http://schemas.microsoft.com/office/drawing/2014/main" xmlns="" id="{56C59763-BB97-3803-557C-36E95E187597}"/>
              </a:ext>
            </a:extLst>
          </p:cNvPr>
          <p:cNvSpPr>
            <a:spLocks noEditPoints="1"/>
          </p:cNvSpPr>
          <p:nvPr/>
        </p:nvSpPr>
        <p:spPr bwMode="auto">
          <a:xfrm>
            <a:off x="7247806" y="31181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9" name="Freeform 179">
            <a:extLst>
              <a:ext uri="{FF2B5EF4-FFF2-40B4-BE49-F238E27FC236}">
                <a16:creationId xmlns:a16="http://schemas.microsoft.com/office/drawing/2014/main" xmlns="" id="{CD8EE630-C7EB-34A6-BCFA-29E41714ADE9}"/>
              </a:ext>
            </a:extLst>
          </p:cNvPr>
          <p:cNvSpPr>
            <a:spLocks noEditPoints="1"/>
          </p:cNvSpPr>
          <p:nvPr/>
        </p:nvSpPr>
        <p:spPr bwMode="auto">
          <a:xfrm>
            <a:off x="7685631" y="311726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10" name="Freeform 179">
            <a:extLst>
              <a:ext uri="{FF2B5EF4-FFF2-40B4-BE49-F238E27FC236}">
                <a16:creationId xmlns:a16="http://schemas.microsoft.com/office/drawing/2014/main" xmlns="" id="{80309BC2-4B00-A19E-327C-CB214B862B8B}"/>
              </a:ext>
            </a:extLst>
          </p:cNvPr>
          <p:cNvSpPr>
            <a:spLocks noEditPoints="1"/>
          </p:cNvSpPr>
          <p:nvPr/>
        </p:nvSpPr>
        <p:spPr bwMode="auto">
          <a:xfrm>
            <a:off x="8112600" y="31181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11" name="Freeform 179">
            <a:extLst>
              <a:ext uri="{FF2B5EF4-FFF2-40B4-BE49-F238E27FC236}">
                <a16:creationId xmlns:a16="http://schemas.microsoft.com/office/drawing/2014/main" xmlns="" id="{E3AD3E1C-F91C-E412-6CFF-4F72AF3D4676}"/>
              </a:ext>
            </a:extLst>
          </p:cNvPr>
          <p:cNvSpPr>
            <a:spLocks noEditPoints="1"/>
          </p:cNvSpPr>
          <p:nvPr/>
        </p:nvSpPr>
        <p:spPr bwMode="auto">
          <a:xfrm>
            <a:off x="8550425" y="311726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4" name="TextBox 33">
            <a:extLst>
              <a:ext uri="{FF2B5EF4-FFF2-40B4-BE49-F238E27FC236}">
                <a16:creationId xmlns:a16="http://schemas.microsoft.com/office/drawing/2014/main" xmlns="" id="{1917CA1E-0790-0DEF-24A9-A4D0E369787D}"/>
              </a:ext>
            </a:extLst>
          </p:cNvPr>
          <p:cNvSpPr txBox="1"/>
          <p:nvPr/>
        </p:nvSpPr>
        <p:spPr>
          <a:xfrm>
            <a:off x="829222" y="4471088"/>
            <a:ext cx="1617646" cy="1015663"/>
          </a:xfrm>
          <a:prstGeom prst="rect">
            <a:avLst/>
          </a:prstGeom>
          <a:noFill/>
        </p:spPr>
        <p:txBody>
          <a:bodyPr wrap="square" rtlCol="0">
            <a:spAutoFit/>
          </a:bodyPr>
          <a:lstStyle/>
          <a:p>
            <a:pPr algn="ctr"/>
            <a:r>
              <a:rPr lang="en-AU" sz="1000" dirty="0"/>
              <a:t>Very strong and intuitive understanding of people</a:t>
            </a:r>
          </a:p>
          <a:p>
            <a:pPr algn="ctr"/>
            <a:r>
              <a:rPr lang="en-AU" sz="1000" dirty="0"/>
              <a:t>At the extreme at this end of the spectrum are, we might imagine, Empaths.</a:t>
            </a:r>
          </a:p>
        </p:txBody>
      </p:sp>
      <p:sp>
        <p:nvSpPr>
          <p:cNvPr id="35" name="TextBox 34">
            <a:extLst>
              <a:ext uri="{FF2B5EF4-FFF2-40B4-BE49-F238E27FC236}">
                <a16:creationId xmlns:a16="http://schemas.microsoft.com/office/drawing/2014/main" xmlns="" id="{FD4BA13C-FED8-97D0-B2A5-BAC6DD6140C9}"/>
              </a:ext>
            </a:extLst>
          </p:cNvPr>
          <p:cNvSpPr txBox="1"/>
          <p:nvPr/>
        </p:nvSpPr>
        <p:spPr>
          <a:xfrm>
            <a:off x="9318567" y="4492938"/>
            <a:ext cx="2133373" cy="1169551"/>
          </a:xfrm>
          <a:prstGeom prst="rect">
            <a:avLst/>
          </a:prstGeom>
          <a:noFill/>
        </p:spPr>
        <p:txBody>
          <a:bodyPr wrap="square" rtlCol="0">
            <a:spAutoFit/>
          </a:bodyPr>
          <a:lstStyle/>
          <a:p>
            <a:pPr algn="ctr"/>
            <a:r>
              <a:rPr lang="en-AU" sz="1000" dirty="0"/>
              <a:t>Very strong intuitive understanding of highly-complex rules-based systems.</a:t>
            </a:r>
          </a:p>
          <a:p>
            <a:pPr algn="ctr"/>
            <a:r>
              <a:rPr lang="en-AU" sz="1000" dirty="0"/>
              <a:t>At the extreme an this end of the spectrum are people with autism. Our focus here is specifically on Level 1 Autism (the more mild form).</a:t>
            </a:r>
          </a:p>
        </p:txBody>
      </p:sp>
      <p:pic>
        <p:nvPicPr>
          <p:cNvPr id="1028" name="Picture 4">
            <a:extLst>
              <a:ext uri="{FF2B5EF4-FFF2-40B4-BE49-F238E27FC236}">
                <a16:creationId xmlns:a16="http://schemas.microsoft.com/office/drawing/2014/main" xmlns="" id="{809DA1A8-2F72-00AA-3497-F7EF87BEEF23}"/>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0090" y="2634546"/>
            <a:ext cx="970327" cy="97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70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xmlns="" id="{F78E757F-24FF-4471-FF96-B442CE8E82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33195" y="2701293"/>
            <a:ext cx="6064326" cy="1337719"/>
          </a:xfrm>
          <a:prstGeom prst="rect">
            <a:avLst/>
          </a:prstGeom>
        </p:spPr>
      </p:pic>
      <p:sp>
        <p:nvSpPr>
          <p:cNvPr id="14" name="Title 13">
            <a:extLst>
              <a:ext uri="{FF2B5EF4-FFF2-40B4-BE49-F238E27FC236}">
                <a16:creationId xmlns:a16="http://schemas.microsoft.com/office/drawing/2014/main" xmlns="" id="{89B71D75-647A-2DD2-33E5-1441A04463E1}"/>
              </a:ext>
            </a:extLst>
          </p:cNvPr>
          <p:cNvSpPr>
            <a:spLocks noGrp="1"/>
          </p:cNvSpPr>
          <p:nvPr>
            <p:ph type="title"/>
          </p:nvPr>
        </p:nvSpPr>
        <p:spPr/>
        <p:txBody>
          <a:bodyPr/>
          <a:lstStyle/>
          <a:p>
            <a:r>
              <a:rPr lang="en-AU" dirty="0"/>
              <a:t>The People Specialists</a:t>
            </a:r>
          </a:p>
        </p:txBody>
      </p:sp>
      <p:sp>
        <p:nvSpPr>
          <p:cNvPr id="6" name="Title 3">
            <a:extLst>
              <a:ext uri="{FF2B5EF4-FFF2-40B4-BE49-F238E27FC236}">
                <a16:creationId xmlns:a16="http://schemas.microsoft.com/office/drawing/2014/main" xmlns="" id="{BF46C6A2-6779-577D-A19F-14E539F955DB}"/>
              </a:ext>
            </a:extLst>
          </p:cNvPr>
          <p:cNvSpPr txBox="1">
            <a:spLocks/>
          </p:cNvSpPr>
          <p:nvPr/>
        </p:nvSpPr>
        <p:spPr>
          <a:xfrm>
            <a:off x="658490" y="1123294"/>
            <a:ext cx="7582490" cy="674828"/>
          </a:xfrm>
          <a:prstGeom prst="rect">
            <a:avLst/>
          </a:prstGeom>
        </p:spPr>
        <p:txBody>
          <a:bodyPr vert="horz" lIns="0" tIns="0" rIns="0" bIns="0" rtlCol="0" anchor="t">
            <a:normAutofit/>
          </a:bodyPr>
          <a:lstStyle>
            <a:defPPr>
              <a:defRPr lang="en-US"/>
            </a:defPPr>
            <a:lvl1pPr>
              <a:lnSpc>
                <a:spcPct val="90000"/>
              </a:lnSpc>
              <a:spcBef>
                <a:spcPct val="0"/>
              </a:spcBef>
              <a:buNone/>
              <a:defRPr b="0">
                <a:solidFill>
                  <a:schemeClr val="accent1"/>
                </a:solidFill>
                <a:ea typeface="Roboto" pitchFamily="2" charset="0"/>
                <a:cs typeface="+mj-cs"/>
              </a:defRPr>
            </a:lvl1pPr>
          </a:lstStyle>
          <a:p>
            <a:r>
              <a:rPr lang="en-AU" dirty="0"/>
              <a:t>People Specialists demonstrate a high-level of understanding of people, group dynamics, and interpersonal relationships</a:t>
            </a:r>
          </a:p>
        </p:txBody>
      </p:sp>
      <p:sp>
        <p:nvSpPr>
          <p:cNvPr id="92" name="TextBox 91">
            <a:extLst>
              <a:ext uri="{FF2B5EF4-FFF2-40B4-BE49-F238E27FC236}">
                <a16:creationId xmlns:a16="http://schemas.microsoft.com/office/drawing/2014/main" xmlns="" id="{B9344CD2-19A8-39BF-A6D8-395FC3128943}"/>
              </a:ext>
            </a:extLst>
          </p:cNvPr>
          <p:cNvSpPr txBox="1"/>
          <p:nvPr/>
        </p:nvSpPr>
        <p:spPr>
          <a:xfrm>
            <a:off x="3033195" y="4252196"/>
            <a:ext cx="4179135" cy="307777"/>
          </a:xfrm>
          <a:prstGeom prst="rect">
            <a:avLst/>
          </a:prstGeom>
          <a:noFill/>
        </p:spPr>
        <p:txBody>
          <a:bodyPr wrap="square">
            <a:spAutoFit/>
          </a:bodyPr>
          <a:lstStyle/>
          <a:p>
            <a:r>
              <a:rPr lang="en-AU" sz="1400" b="0" i="0" u="none" strike="noStrike" dirty="0">
                <a:solidFill>
                  <a:schemeClr val="tx1">
                    <a:lumMod val="75000"/>
                    <a:lumOff val="25000"/>
                  </a:schemeClr>
                </a:solidFill>
                <a:effectLst/>
                <a:latin typeface="+mj-lt"/>
              </a:rPr>
              <a:t>Level of intuitive understanding of people</a:t>
            </a:r>
            <a:r>
              <a:rPr lang="en-AU" sz="1400" b="0" i="0" dirty="0">
                <a:solidFill>
                  <a:schemeClr val="tx1">
                    <a:lumMod val="75000"/>
                    <a:lumOff val="25000"/>
                  </a:schemeClr>
                </a:solidFill>
                <a:effectLst/>
                <a:latin typeface="+mj-lt"/>
              </a:rPr>
              <a:t>​</a:t>
            </a:r>
            <a:endParaRPr lang="en-AU" sz="1400" dirty="0">
              <a:solidFill>
                <a:schemeClr val="tx1">
                  <a:lumMod val="75000"/>
                  <a:lumOff val="25000"/>
                </a:schemeClr>
              </a:solidFill>
              <a:latin typeface="+mj-lt"/>
            </a:endParaRPr>
          </a:p>
        </p:txBody>
      </p:sp>
      <p:sp>
        <p:nvSpPr>
          <p:cNvPr id="3" name="Freeform 179">
            <a:extLst>
              <a:ext uri="{FF2B5EF4-FFF2-40B4-BE49-F238E27FC236}">
                <a16:creationId xmlns:a16="http://schemas.microsoft.com/office/drawing/2014/main" xmlns="" id="{E16BEB01-B100-9BA5-893A-F9E25EE4896B}"/>
              </a:ext>
            </a:extLst>
          </p:cNvPr>
          <p:cNvSpPr>
            <a:spLocks noEditPoints="1"/>
          </p:cNvSpPr>
          <p:nvPr/>
        </p:nvSpPr>
        <p:spPr bwMode="auto">
          <a:xfrm>
            <a:off x="3332639" y="315366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179">
            <a:extLst>
              <a:ext uri="{FF2B5EF4-FFF2-40B4-BE49-F238E27FC236}">
                <a16:creationId xmlns:a16="http://schemas.microsoft.com/office/drawing/2014/main" xmlns="" id="{700EE813-E050-89A3-D9A5-836DAE633420}"/>
              </a:ext>
            </a:extLst>
          </p:cNvPr>
          <p:cNvSpPr>
            <a:spLocks noEditPoints="1"/>
          </p:cNvSpPr>
          <p:nvPr/>
        </p:nvSpPr>
        <p:spPr bwMode="auto">
          <a:xfrm>
            <a:off x="3770464" y="315280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 name="Freeform 179">
            <a:extLst>
              <a:ext uri="{FF2B5EF4-FFF2-40B4-BE49-F238E27FC236}">
                <a16:creationId xmlns:a16="http://schemas.microsoft.com/office/drawing/2014/main" xmlns="" id="{9A180BD4-4A43-2F35-1305-54F14D75459E}"/>
              </a:ext>
            </a:extLst>
          </p:cNvPr>
          <p:cNvSpPr>
            <a:spLocks noEditPoints="1"/>
          </p:cNvSpPr>
          <p:nvPr/>
        </p:nvSpPr>
        <p:spPr bwMode="auto">
          <a:xfrm>
            <a:off x="4205758" y="3152127"/>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2" name="Freeform 179">
            <a:extLst>
              <a:ext uri="{FF2B5EF4-FFF2-40B4-BE49-F238E27FC236}">
                <a16:creationId xmlns:a16="http://schemas.microsoft.com/office/drawing/2014/main" xmlns="" id="{86D062AF-2EC7-DEA3-2045-00F3754AA176}"/>
              </a:ext>
            </a:extLst>
          </p:cNvPr>
          <p:cNvSpPr>
            <a:spLocks noEditPoints="1"/>
          </p:cNvSpPr>
          <p:nvPr/>
        </p:nvSpPr>
        <p:spPr bwMode="auto">
          <a:xfrm>
            <a:off x="4638534" y="315280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3" name="Freeform 179">
            <a:extLst>
              <a:ext uri="{FF2B5EF4-FFF2-40B4-BE49-F238E27FC236}">
                <a16:creationId xmlns:a16="http://schemas.microsoft.com/office/drawing/2014/main" xmlns="" id="{B9B5000A-1B8C-8989-45F8-85B3A6E82815}"/>
              </a:ext>
            </a:extLst>
          </p:cNvPr>
          <p:cNvSpPr>
            <a:spLocks noEditPoints="1"/>
          </p:cNvSpPr>
          <p:nvPr/>
        </p:nvSpPr>
        <p:spPr bwMode="auto">
          <a:xfrm>
            <a:off x="5076359" y="315194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5" name="Freeform 179">
            <a:extLst>
              <a:ext uri="{FF2B5EF4-FFF2-40B4-BE49-F238E27FC236}">
                <a16:creationId xmlns:a16="http://schemas.microsoft.com/office/drawing/2014/main" xmlns="" id="{660E6145-7769-274D-5DE2-B66A1C36CBE2}"/>
              </a:ext>
            </a:extLst>
          </p:cNvPr>
          <p:cNvSpPr>
            <a:spLocks noEditPoints="1"/>
          </p:cNvSpPr>
          <p:nvPr/>
        </p:nvSpPr>
        <p:spPr bwMode="auto">
          <a:xfrm>
            <a:off x="5509135" y="315280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6" name="Freeform 179">
            <a:extLst>
              <a:ext uri="{FF2B5EF4-FFF2-40B4-BE49-F238E27FC236}">
                <a16:creationId xmlns:a16="http://schemas.microsoft.com/office/drawing/2014/main" xmlns="" id="{52E595BE-2D48-79A7-D261-818B0E9F5937}"/>
              </a:ext>
            </a:extLst>
          </p:cNvPr>
          <p:cNvSpPr>
            <a:spLocks noEditPoints="1"/>
          </p:cNvSpPr>
          <p:nvPr/>
        </p:nvSpPr>
        <p:spPr bwMode="auto">
          <a:xfrm>
            <a:off x="5941911" y="315348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7" name="Freeform 179">
            <a:extLst>
              <a:ext uri="{FF2B5EF4-FFF2-40B4-BE49-F238E27FC236}">
                <a16:creationId xmlns:a16="http://schemas.microsoft.com/office/drawing/2014/main" xmlns="" id="{0A503669-6A96-C111-68F7-5FC1F13B6F6B}"/>
              </a:ext>
            </a:extLst>
          </p:cNvPr>
          <p:cNvSpPr>
            <a:spLocks noEditPoints="1"/>
          </p:cNvSpPr>
          <p:nvPr/>
        </p:nvSpPr>
        <p:spPr bwMode="auto">
          <a:xfrm>
            <a:off x="6379736" y="315262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8" name="Freeform 179">
            <a:extLst>
              <a:ext uri="{FF2B5EF4-FFF2-40B4-BE49-F238E27FC236}">
                <a16:creationId xmlns:a16="http://schemas.microsoft.com/office/drawing/2014/main" xmlns="" id="{D7CB0499-596F-DB78-4B3B-5609640FBF8D}"/>
              </a:ext>
            </a:extLst>
          </p:cNvPr>
          <p:cNvSpPr>
            <a:spLocks noEditPoints="1"/>
          </p:cNvSpPr>
          <p:nvPr/>
        </p:nvSpPr>
        <p:spPr bwMode="auto">
          <a:xfrm>
            <a:off x="6815030" y="3151948"/>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9" name="Freeform 179">
            <a:extLst>
              <a:ext uri="{FF2B5EF4-FFF2-40B4-BE49-F238E27FC236}">
                <a16:creationId xmlns:a16="http://schemas.microsoft.com/office/drawing/2014/main" xmlns="" id="{E36E9EC0-5887-1A27-0C58-52A1E8DD7A67}"/>
              </a:ext>
            </a:extLst>
          </p:cNvPr>
          <p:cNvSpPr>
            <a:spLocks noEditPoints="1"/>
          </p:cNvSpPr>
          <p:nvPr/>
        </p:nvSpPr>
        <p:spPr bwMode="auto">
          <a:xfrm>
            <a:off x="7247806" y="315262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0" name="Freeform 179">
            <a:extLst>
              <a:ext uri="{FF2B5EF4-FFF2-40B4-BE49-F238E27FC236}">
                <a16:creationId xmlns:a16="http://schemas.microsoft.com/office/drawing/2014/main" xmlns="" id="{27F4669A-36B7-12C8-91C4-4B3071EE3B44}"/>
              </a:ext>
            </a:extLst>
          </p:cNvPr>
          <p:cNvSpPr>
            <a:spLocks noEditPoints="1"/>
          </p:cNvSpPr>
          <p:nvPr/>
        </p:nvSpPr>
        <p:spPr bwMode="auto">
          <a:xfrm>
            <a:off x="7685631" y="315176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1" name="Freeform 179">
            <a:extLst>
              <a:ext uri="{FF2B5EF4-FFF2-40B4-BE49-F238E27FC236}">
                <a16:creationId xmlns:a16="http://schemas.microsoft.com/office/drawing/2014/main" xmlns="" id="{E6F45324-5F7F-3133-78D2-884FE9C43751}"/>
              </a:ext>
            </a:extLst>
          </p:cNvPr>
          <p:cNvSpPr>
            <a:spLocks noEditPoints="1"/>
          </p:cNvSpPr>
          <p:nvPr/>
        </p:nvSpPr>
        <p:spPr bwMode="auto">
          <a:xfrm>
            <a:off x="8112600" y="315262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2" name="Freeform 179">
            <a:extLst>
              <a:ext uri="{FF2B5EF4-FFF2-40B4-BE49-F238E27FC236}">
                <a16:creationId xmlns:a16="http://schemas.microsoft.com/office/drawing/2014/main" xmlns="" id="{6F784C9C-6EDA-F763-CA04-1155B8E8D555}"/>
              </a:ext>
            </a:extLst>
          </p:cNvPr>
          <p:cNvSpPr>
            <a:spLocks noEditPoints="1"/>
          </p:cNvSpPr>
          <p:nvPr/>
        </p:nvSpPr>
        <p:spPr bwMode="auto">
          <a:xfrm>
            <a:off x="8550425" y="3151769"/>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pic>
        <p:nvPicPr>
          <p:cNvPr id="24" name="Picture 23" descr="A black background with a black square&#10;&#10;Description automatically generated with medium confidence">
            <a:extLst>
              <a:ext uri="{FF2B5EF4-FFF2-40B4-BE49-F238E27FC236}">
                <a16:creationId xmlns:a16="http://schemas.microsoft.com/office/drawing/2014/main" xmlns="" id="{F70F8676-47DC-EE42-67B4-1A985415006E}"/>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9580893" y="2455203"/>
            <a:ext cx="1608720" cy="1608720"/>
          </a:xfrm>
          <a:prstGeom prst="rect">
            <a:avLst/>
          </a:prstGeom>
          <a:ln>
            <a:noFill/>
          </a:ln>
        </p:spPr>
      </p:pic>
      <p:sp>
        <p:nvSpPr>
          <p:cNvPr id="25" name="Title 3">
            <a:extLst>
              <a:ext uri="{FF2B5EF4-FFF2-40B4-BE49-F238E27FC236}">
                <a16:creationId xmlns:a16="http://schemas.microsoft.com/office/drawing/2014/main" xmlns="" id="{DA5C46CE-B8CE-01BA-D58A-541ECEF82BB2}"/>
              </a:ext>
            </a:extLst>
          </p:cNvPr>
          <p:cNvSpPr txBox="1">
            <a:spLocks/>
          </p:cNvSpPr>
          <p:nvPr/>
        </p:nvSpPr>
        <p:spPr>
          <a:xfrm>
            <a:off x="9405698" y="4296851"/>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System Specialists</a:t>
            </a:r>
          </a:p>
        </p:txBody>
      </p:sp>
      <p:pic>
        <p:nvPicPr>
          <p:cNvPr id="26" name="Picture 4">
            <a:extLst>
              <a:ext uri="{FF2B5EF4-FFF2-40B4-BE49-F238E27FC236}">
                <a16:creationId xmlns:a16="http://schemas.microsoft.com/office/drawing/2014/main" xmlns="" id="{655A808B-7C66-5252-E5EF-3D8AE70EC0B0}"/>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0090" y="2634546"/>
            <a:ext cx="970327" cy="97032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50A79530-CE0F-B743-BAA0-491468CD8C66}"/>
              </a:ext>
            </a:extLst>
          </p:cNvPr>
          <p:cNvSpPr/>
          <p:nvPr/>
        </p:nvSpPr>
        <p:spPr>
          <a:xfrm>
            <a:off x="9137207" y="2216575"/>
            <a:ext cx="2613513" cy="2739185"/>
          </a:xfrm>
          <a:prstGeom prst="rect">
            <a:avLst/>
          </a:prstGeom>
          <a:solidFill>
            <a:srgbClr val="FFFFFF">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7" name="Picture 26" descr="A black background with a black square&#10;&#10;Description automatically generated with medium confidence">
            <a:extLst>
              <a:ext uri="{FF2B5EF4-FFF2-40B4-BE49-F238E27FC236}">
                <a16:creationId xmlns:a16="http://schemas.microsoft.com/office/drawing/2014/main" xmlns="" id="{1832E3BF-CBD9-AD8E-F101-78B826259C8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685" y="2455203"/>
            <a:ext cx="1608720" cy="1608720"/>
          </a:xfrm>
          <a:prstGeom prst="rect">
            <a:avLst/>
          </a:prstGeom>
          <a:ln>
            <a:noFill/>
          </a:ln>
        </p:spPr>
      </p:pic>
      <p:pic>
        <p:nvPicPr>
          <p:cNvPr id="28" name="Graphic 27">
            <a:extLst>
              <a:ext uri="{FF2B5EF4-FFF2-40B4-BE49-F238E27FC236}">
                <a16:creationId xmlns:a16="http://schemas.microsoft.com/office/drawing/2014/main" xmlns="" id="{BAAF58E3-F49A-A3B1-3B3E-E5A103D2B580}"/>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255972" y="2767284"/>
            <a:ext cx="704850" cy="704850"/>
          </a:xfrm>
          <a:prstGeom prst="rect">
            <a:avLst/>
          </a:prstGeom>
        </p:spPr>
      </p:pic>
      <p:sp>
        <p:nvSpPr>
          <p:cNvPr id="29" name="Title 3">
            <a:extLst>
              <a:ext uri="{FF2B5EF4-FFF2-40B4-BE49-F238E27FC236}">
                <a16:creationId xmlns:a16="http://schemas.microsoft.com/office/drawing/2014/main" xmlns="" id="{8E9DE757-7455-A62F-D7EE-C8AA9D66C8FB}"/>
              </a:ext>
            </a:extLst>
          </p:cNvPr>
          <p:cNvSpPr txBox="1">
            <a:spLocks/>
          </p:cNvSpPr>
          <p:nvPr/>
        </p:nvSpPr>
        <p:spPr>
          <a:xfrm>
            <a:off x="658490" y="4295427"/>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People Specialists</a:t>
            </a:r>
          </a:p>
        </p:txBody>
      </p:sp>
    </p:spTree>
    <p:extLst>
      <p:ext uri="{BB962C8B-B14F-4D97-AF65-F5344CB8AC3E}">
        <p14:creationId xmlns:p14="http://schemas.microsoft.com/office/powerpoint/2010/main" val="2135935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xmlns="" id="{A24D19FB-BB9D-F1BA-C4D0-0BAD03CEC3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21948" y="2773253"/>
            <a:ext cx="6148143" cy="1356208"/>
          </a:xfrm>
          <a:prstGeom prst="rect">
            <a:avLst/>
          </a:prstGeom>
        </p:spPr>
      </p:pic>
      <p:sp>
        <p:nvSpPr>
          <p:cNvPr id="14" name="Title 13">
            <a:extLst>
              <a:ext uri="{FF2B5EF4-FFF2-40B4-BE49-F238E27FC236}">
                <a16:creationId xmlns:a16="http://schemas.microsoft.com/office/drawing/2014/main" xmlns="" id="{89B71D75-647A-2DD2-33E5-1441A04463E1}"/>
              </a:ext>
            </a:extLst>
          </p:cNvPr>
          <p:cNvSpPr>
            <a:spLocks noGrp="1"/>
          </p:cNvSpPr>
          <p:nvPr>
            <p:ph type="title"/>
          </p:nvPr>
        </p:nvSpPr>
        <p:spPr/>
        <p:txBody>
          <a:bodyPr/>
          <a:lstStyle/>
          <a:p>
            <a:r>
              <a:rPr lang="en-AU" dirty="0"/>
              <a:t>The System Specialists</a:t>
            </a:r>
          </a:p>
        </p:txBody>
      </p:sp>
      <p:sp>
        <p:nvSpPr>
          <p:cNvPr id="8" name="Slide Number Placeholder 7">
            <a:extLst>
              <a:ext uri="{FF2B5EF4-FFF2-40B4-BE49-F238E27FC236}">
                <a16:creationId xmlns:a16="http://schemas.microsoft.com/office/drawing/2014/main" xmlns="" id="{95247277-916B-1A77-96E0-CC6CEC114BC0}"/>
              </a:ext>
            </a:extLst>
          </p:cNvPr>
          <p:cNvSpPr>
            <a:spLocks noGrp="1"/>
          </p:cNvSpPr>
          <p:nvPr>
            <p:ph type="sldNum" sz="quarter" idx="4294967295"/>
          </p:nvPr>
        </p:nvSpPr>
        <p:spPr/>
        <p:txBody>
          <a:bodyPr>
            <a:normAutofit/>
          </a:bodyPr>
          <a:lstStyle/>
          <a:p>
            <a:pPr>
              <a:spcAft>
                <a:spcPts val="600"/>
              </a:spcAft>
            </a:pPr>
            <a:fld id="{6DEFDB9B-E438-44F2-810E-9CE9BEDA0C28}" type="slidenum">
              <a:rPr lang="en-AU" smtClean="0"/>
              <a:pPr>
                <a:spcAft>
                  <a:spcPts val="600"/>
                </a:spcAft>
              </a:pPr>
              <a:t>6</a:t>
            </a:fld>
            <a:endParaRPr lang="en-AU" dirty="0"/>
          </a:p>
        </p:txBody>
      </p:sp>
      <p:sp>
        <p:nvSpPr>
          <p:cNvPr id="6" name="Title 3">
            <a:extLst>
              <a:ext uri="{FF2B5EF4-FFF2-40B4-BE49-F238E27FC236}">
                <a16:creationId xmlns:a16="http://schemas.microsoft.com/office/drawing/2014/main" xmlns="" id="{8C71F29A-B158-8E80-8C5A-3DC038C9FD75}"/>
              </a:ext>
            </a:extLst>
          </p:cNvPr>
          <p:cNvSpPr txBox="1">
            <a:spLocks/>
          </p:cNvSpPr>
          <p:nvPr/>
        </p:nvSpPr>
        <p:spPr>
          <a:xfrm>
            <a:off x="658489" y="1126730"/>
            <a:ext cx="6395454" cy="777337"/>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b="0" dirty="0">
                <a:latin typeface="+mn-lt"/>
                <a:ea typeface="Roboto" pitchFamily="2" charset="0"/>
              </a:rPr>
              <a:t>System Specialists demonstrate a high level of intuitive understanding of highly-complex rules-based systems</a:t>
            </a:r>
          </a:p>
        </p:txBody>
      </p:sp>
      <p:sp>
        <p:nvSpPr>
          <p:cNvPr id="94" name="TextBox 93">
            <a:extLst>
              <a:ext uri="{FF2B5EF4-FFF2-40B4-BE49-F238E27FC236}">
                <a16:creationId xmlns:a16="http://schemas.microsoft.com/office/drawing/2014/main" xmlns="" id="{56411C64-27C5-AE8E-C1E4-C33D6E008943}"/>
              </a:ext>
            </a:extLst>
          </p:cNvPr>
          <p:cNvSpPr txBox="1"/>
          <p:nvPr/>
        </p:nvSpPr>
        <p:spPr>
          <a:xfrm>
            <a:off x="4621386" y="4243072"/>
            <a:ext cx="4548705" cy="523220"/>
          </a:xfrm>
          <a:prstGeom prst="rect">
            <a:avLst/>
          </a:prstGeom>
          <a:noFill/>
        </p:spPr>
        <p:txBody>
          <a:bodyPr wrap="square">
            <a:spAutoFit/>
          </a:bodyPr>
          <a:lstStyle/>
          <a:p>
            <a:pPr algn="r"/>
            <a:r>
              <a:rPr lang="en-AU" sz="1400" b="0" i="0" u="none" strike="noStrike" dirty="0">
                <a:solidFill>
                  <a:schemeClr val="tx1">
                    <a:lumMod val="75000"/>
                    <a:lumOff val="25000"/>
                  </a:schemeClr>
                </a:solidFill>
                <a:effectLst/>
                <a:latin typeface="+mj-lt"/>
              </a:rPr>
              <a:t>Level of intuitive understanding of highly-complex rules-based systems</a:t>
            </a:r>
            <a:endParaRPr lang="en-AU" sz="1400" dirty="0">
              <a:solidFill>
                <a:schemeClr val="tx1">
                  <a:lumMod val="75000"/>
                  <a:lumOff val="25000"/>
                </a:schemeClr>
              </a:solidFill>
              <a:latin typeface="+mj-lt"/>
            </a:endParaRPr>
          </a:p>
        </p:txBody>
      </p:sp>
      <p:sp>
        <p:nvSpPr>
          <p:cNvPr id="3" name="Freeform 179">
            <a:extLst>
              <a:ext uri="{FF2B5EF4-FFF2-40B4-BE49-F238E27FC236}">
                <a16:creationId xmlns:a16="http://schemas.microsoft.com/office/drawing/2014/main" xmlns="" id="{D2F9A451-B4DE-5EF9-96F1-15CCF5A1469A}"/>
              </a:ext>
            </a:extLst>
          </p:cNvPr>
          <p:cNvSpPr>
            <a:spLocks noEditPoints="1"/>
          </p:cNvSpPr>
          <p:nvPr/>
        </p:nvSpPr>
        <p:spPr bwMode="auto">
          <a:xfrm>
            <a:off x="3332639" y="317092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179">
            <a:extLst>
              <a:ext uri="{FF2B5EF4-FFF2-40B4-BE49-F238E27FC236}">
                <a16:creationId xmlns:a16="http://schemas.microsoft.com/office/drawing/2014/main" xmlns="" id="{D73496B1-571D-E7F1-2767-FFFCAF6CA604}"/>
              </a:ext>
            </a:extLst>
          </p:cNvPr>
          <p:cNvSpPr>
            <a:spLocks noEditPoints="1"/>
          </p:cNvSpPr>
          <p:nvPr/>
        </p:nvSpPr>
        <p:spPr bwMode="auto">
          <a:xfrm>
            <a:off x="3770464" y="317006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7" name="Freeform 179">
            <a:extLst>
              <a:ext uri="{FF2B5EF4-FFF2-40B4-BE49-F238E27FC236}">
                <a16:creationId xmlns:a16="http://schemas.microsoft.com/office/drawing/2014/main" xmlns="" id="{9807B048-46F7-B8A0-33F1-754714397308}"/>
              </a:ext>
            </a:extLst>
          </p:cNvPr>
          <p:cNvSpPr>
            <a:spLocks noEditPoints="1"/>
          </p:cNvSpPr>
          <p:nvPr/>
        </p:nvSpPr>
        <p:spPr bwMode="auto">
          <a:xfrm>
            <a:off x="4205758" y="3169380"/>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 name="Freeform 179">
            <a:extLst>
              <a:ext uri="{FF2B5EF4-FFF2-40B4-BE49-F238E27FC236}">
                <a16:creationId xmlns:a16="http://schemas.microsoft.com/office/drawing/2014/main" xmlns="" id="{767D074B-4D8A-167D-09C8-7C600CDADC61}"/>
              </a:ext>
            </a:extLst>
          </p:cNvPr>
          <p:cNvSpPr>
            <a:spLocks noEditPoints="1"/>
          </p:cNvSpPr>
          <p:nvPr/>
        </p:nvSpPr>
        <p:spPr bwMode="auto">
          <a:xfrm>
            <a:off x="4638534" y="317006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1" name="Freeform 179">
            <a:extLst>
              <a:ext uri="{FF2B5EF4-FFF2-40B4-BE49-F238E27FC236}">
                <a16:creationId xmlns:a16="http://schemas.microsoft.com/office/drawing/2014/main" xmlns="" id="{33F7D6D9-C9CD-5990-45DB-868D5312D50F}"/>
              </a:ext>
            </a:extLst>
          </p:cNvPr>
          <p:cNvSpPr>
            <a:spLocks noEditPoints="1"/>
          </p:cNvSpPr>
          <p:nvPr/>
        </p:nvSpPr>
        <p:spPr bwMode="auto">
          <a:xfrm>
            <a:off x="5076359" y="316920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2" name="Freeform 179">
            <a:extLst>
              <a:ext uri="{FF2B5EF4-FFF2-40B4-BE49-F238E27FC236}">
                <a16:creationId xmlns:a16="http://schemas.microsoft.com/office/drawing/2014/main" xmlns="" id="{C86A5DF9-ED45-E6E3-913B-9C4E9633D190}"/>
              </a:ext>
            </a:extLst>
          </p:cNvPr>
          <p:cNvSpPr>
            <a:spLocks noEditPoints="1"/>
          </p:cNvSpPr>
          <p:nvPr/>
        </p:nvSpPr>
        <p:spPr bwMode="auto">
          <a:xfrm>
            <a:off x="5509135" y="317006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3" name="Freeform 179">
            <a:extLst>
              <a:ext uri="{FF2B5EF4-FFF2-40B4-BE49-F238E27FC236}">
                <a16:creationId xmlns:a16="http://schemas.microsoft.com/office/drawing/2014/main" xmlns="" id="{2D79B3C1-BD0B-580A-C5B7-B44DEE97533D}"/>
              </a:ext>
            </a:extLst>
          </p:cNvPr>
          <p:cNvSpPr>
            <a:spLocks noEditPoints="1"/>
          </p:cNvSpPr>
          <p:nvPr/>
        </p:nvSpPr>
        <p:spPr bwMode="auto">
          <a:xfrm>
            <a:off x="5941911" y="317074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5" name="Freeform 179">
            <a:extLst>
              <a:ext uri="{FF2B5EF4-FFF2-40B4-BE49-F238E27FC236}">
                <a16:creationId xmlns:a16="http://schemas.microsoft.com/office/drawing/2014/main" xmlns="" id="{93B22E90-C063-FE3E-7043-87400E19DFA2}"/>
              </a:ext>
            </a:extLst>
          </p:cNvPr>
          <p:cNvSpPr>
            <a:spLocks noEditPoints="1"/>
          </p:cNvSpPr>
          <p:nvPr/>
        </p:nvSpPr>
        <p:spPr bwMode="auto">
          <a:xfrm>
            <a:off x="6379736" y="316988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6" name="Freeform 179">
            <a:extLst>
              <a:ext uri="{FF2B5EF4-FFF2-40B4-BE49-F238E27FC236}">
                <a16:creationId xmlns:a16="http://schemas.microsoft.com/office/drawing/2014/main" xmlns="" id="{90C55092-1BB7-2195-A1CE-7E535730CFFC}"/>
              </a:ext>
            </a:extLst>
          </p:cNvPr>
          <p:cNvSpPr>
            <a:spLocks noEditPoints="1"/>
          </p:cNvSpPr>
          <p:nvPr/>
        </p:nvSpPr>
        <p:spPr bwMode="auto">
          <a:xfrm>
            <a:off x="6815030" y="316920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7" name="Freeform 179">
            <a:extLst>
              <a:ext uri="{FF2B5EF4-FFF2-40B4-BE49-F238E27FC236}">
                <a16:creationId xmlns:a16="http://schemas.microsoft.com/office/drawing/2014/main" xmlns="" id="{4E640B9E-EC9D-AD40-1E82-0EE970FF0743}"/>
              </a:ext>
            </a:extLst>
          </p:cNvPr>
          <p:cNvSpPr>
            <a:spLocks noEditPoints="1"/>
          </p:cNvSpPr>
          <p:nvPr/>
        </p:nvSpPr>
        <p:spPr bwMode="auto">
          <a:xfrm>
            <a:off x="7247806" y="316988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8" name="Freeform 179">
            <a:extLst>
              <a:ext uri="{FF2B5EF4-FFF2-40B4-BE49-F238E27FC236}">
                <a16:creationId xmlns:a16="http://schemas.microsoft.com/office/drawing/2014/main" xmlns="" id="{03F04BB5-779C-9CA3-9319-439AC424C413}"/>
              </a:ext>
            </a:extLst>
          </p:cNvPr>
          <p:cNvSpPr>
            <a:spLocks noEditPoints="1"/>
          </p:cNvSpPr>
          <p:nvPr/>
        </p:nvSpPr>
        <p:spPr bwMode="auto">
          <a:xfrm>
            <a:off x="7685631" y="316902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9" name="Freeform 179">
            <a:extLst>
              <a:ext uri="{FF2B5EF4-FFF2-40B4-BE49-F238E27FC236}">
                <a16:creationId xmlns:a16="http://schemas.microsoft.com/office/drawing/2014/main" xmlns="" id="{9B0C6E83-B077-C056-B07E-892DCA51D860}"/>
              </a:ext>
            </a:extLst>
          </p:cNvPr>
          <p:cNvSpPr>
            <a:spLocks noEditPoints="1"/>
          </p:cNvSpPr>
          <p:nvPr/>
        </p:nvSpPr>
        <p:spPr bwMode="auto">
          <a:xfrm>
            <a:off x="8112600" y="316988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0" name="Freeform 179">
            <a:extLst>
              <a:ext uri="{FF2B5EF4-FFF2-40B4-BE49-F238E27FC236}">
                <a16:creationId xmlns:a16="http://schemas.microsoft.com/office/drawing/2014/main" xmlns="" id="{030D0B7E-82B5-2291-CCB5-9E24AFFC803F}"/>
              </a:ext>
            </a:extLst>
          </p:cNvPr>
          <p:cNvSpPr>
            <a:spLocks noEditPoints="1"/>
          </p:cNvSpPr>
          <p:nvPr/>
        </p:nvSpPr>
        <p:spPr bwMode="auto">
          <a:xfrm>
            <a:off x="8550425" y="316902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xmlns="" id="{DECEB0A2-F7B7-8A9B-3EB2-CA569831360F}"/>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685" y="2455203"/>
            <a:ext cx="1608720" cy="1608720"/>
          </a:xfrm>
          <a:prstGeom prst="rect">
            <a:avLst/>
          </a:prstGeom>
          <a:ln>
            <a:noFill/>
          </a:ln>
        </p:spPr>
      </p:pic>
      <p:pic>
        <p:nvPicPr>
          <p:cNvPr id="21" name="Graphic 20">
            <a:extLst>
              <a:ext uri="{FF2B5EF4-FFF2-40B4-BE49-F238E27FC236}">
                <a16:creationId xmlns:a16="http://schemas.microsoft.com/office/drawing/2014/main" xmlns="" id="{54D02B0A-5FD0-0FF2-814E-D25986612A6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255972" y="2767284"/>
            <a:ext cx="704850" cy="704850"/>
          </a:xfrm>
          <a:prstGeom prst="rect">
            <a:avLst/>
          </a:prstGeom>
        </p:spPr>
      </p:pic>
      <p:sp>
        <p:nvSpPr>
          <p:cNvPr id="22" name="Title 3">
            <a:extLst>
              <a:ext uri="{FF2B5EF4-FFF2-40B4-BE49-F238E27FC236}">
                <a16:creationId xmlns:a16="http://schemas.microsoft.com/office/drawing/2014/main" xmlns="" id="{88BAFB3B-A5C8-8AFF-A8FB-053D60C93DB5}"/>
              </a:ext>
            </a:extLst>
          </p:cNvPr>
          <p:cNvSpPr txBox="1">
            <a:spLocks/>
          </p:cNvSpPr>
          <p:nvPr/>
        </p:nvSpPr>
        <p:spPr>
          <a:xfrm>
            <a:off x="658490" y="4295427"/>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People Specialists</a:t>
            </a:r>
          </a:p>
        </p:txBody>
      </p:sp>
      <p:sp>
        <p:nvSpPr>
          <p:cNvPr id="93" name="Rectangle 92">
            <a:extLst>
              <a:ext uri="{FF2B5EF4-FFF2-40B4-BE49-F238E27FC236}">
                <a16:creationId xmlns:a16="http://schemas.microsoft.com/office/drawing/2014/main" xmlns="" id="{8E41BBF8-E2BD-AC89-C6E2-EAC78C4720BC}"/>
              </a:ext>
            </a:extLst>
          </p:cNvPr>
          <p:cNvSpPr/>
          <p:nvPr/>
        </p:nvSpPr>
        <p:spPr>
          <a:xfrm>
            <a:off x="268181" y="2012133"/>
            <a:ext cx="2613513" cy="2739185"/>
          </a:xfrm>
          <a:prstGeom prst="rect">
            <a:avLst/>
          </a:prstGeom>
          <a:solidFill>
            <a:srgbClr val="FFFFFF">
              <a:alpha val="7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3" name="Picture 22" descr="A black background with a black square&#10;&#10;Description automatically generated with medium confidence">
            <a:extLst>
              <a:ext uri="{FF2B5EF4-FFF2-40B4-BE49-F238E27FC236}">
                <a16:creationId xmlns:a16="http://schemas.microsoft.com/office/drawing/2014/main" xmlns="" id="{ED8AFF8E-6901-49E0-9B54-0A56DAFC3352}"/>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9580893" y="2455203"/>
            <a:ext cx="1608720" cy="1608720"/>
          </a:xfrm>
          <a:prstGeom prst="rect">
            <a:avLst/>
          </a:prstGeom>
          <a:ln>
            <a:noFill/>
          </a:ln>
        </p:spPr>
      </p:pic>
      <p:sp>
        <p:nvSpPr>
          <p:cNvPr id="24" name="Title 3">
            <a:extLst>
              <a:ext uri="{FF2B5EF4-FFF2-40B4-BE49-F238E27FC236}">
                <a16:creationId xmlns:a16="http://schemas.microsoft.com/office/drawing/2014/main" xmlns="" id="{0F4CBB13-7539-D1FE-8F2E-D5AECDC639F5}"/>
              </a:ext>
            </a:extLst>
          </p:cNvPr>
          <p:cNvSpPr txBox="1">
            <a:spLocks/>
          </p:cNvSpPr>
          <p:nvPr/>
        </p:nvSpPr>
        <p:spPr>
          <a:xfrm>
            <a:off x="9405698" y="4296851"/>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System Specialists</a:t>
            </a:r>
          </a:p>
        </p:txBody>
      </p:sp>
      <p:pic>
        <p:nvPicPr>
          <p:cNvPr id="25" name="Picture 4">
            <a:extLst>
              <a:ext uri="{FF2B5EF4-FFF2-40B4-BE49-F238E27FC236}">
                <a16:creationId xmlns:a16="http://schemas.microsoft.com/office/drawing/2014/main" xmlns="" id="{7EBA5FED-7F59-7EF1-3972-30CFA034ED3A}"/>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0090" y="2634546"/>
            <a:ext cx="970327" cy="97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24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xmlns="" id="{0BECF571-C0B9-B524-FB37-1813D85EB9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123264" y="2781880"/>
            <a:ext cx="5945472" cy="1311492"/>
          </a:xfrm>
          <a:prstGeom prst="rect">
            <a:avLst/>
          </a:prstGeom>
        </p:spPr>
      </p:pic>
      <p:sp>
        <p:nvSpPr>
          <p:cNvPr id="4" name="Title 3">
            <a:extLst>
              <a:ext uri="{FF2B5EF4-FFF2-40B4-BE49-F238E27FC236}">
                <a16:creationId xmlns:a16="http://schemas.microsoft.com/office/drawing/2014/main" xmlns="" id="{60F2D380-F313-3D28-BE6C-754597BFF387}"/>
              </a:ext>
            </a:extLst>
          </p:cNvPr>
          <p:cNvSpPr>
            <a:spLocks noGrp="1"/>
          </p:cNvSpPr>
          <p:nvPr>
            <p:ph type="title"/>
          </p:nvPr>
        </p:nvSpPr>
        <p:spPr/>
        <p:txBody>
          <a:bodyPr>
            <a:normAutofit fontScale="90000"/>
          </a:bodyPr>
          <a:lstStyle/>
          <a:p>
            <a:r>
              <a:rPr lang="en-AU" sz="2800" dirty="0"/>
              <a:t>Every point on this spectrum brings different skills –</a:t>
            </a:r>
            <a:br>
              <a:rPr lang="en-AU" sz="2800" dirty="0"/>
            </a:br>
            <a:r>
              <a:rPr lang="en-AU" sz="2800" dirty="0"/>
              <a:t>which add up to similar value</a:t>
            </a:r>
            <a:endParaRPr lang="en-AU" dirty="0"/>
          </a:p>
        </p:txBody>
      </p:sp>
      <p:cxnSp>
        <p:nvCxnSpPr>
          <p:cNvPr id="11" name="Straight Connector 10">
            <a:extLst>
              <a:ext uri="{FF2B5EF4-FFF2-40B4-BE49-F238E27FC236}">
                <a16:creationId xmlns:a16="http://schemas.microsoft.com/office/drawing/2014/main" xmlns="" id="{1C50DF26-35A3-78D9-3236-678221F0C46B}"/>
              </a:ext>
            </a:extLst>
          </p:cNvPr>
          <p:cNvCxnSpPr>
            <a:cxnSpLocks/>
          </p:cNvCxnSpPr>
          <p:nvPr/>
        </p:nvCxnSpPr>
        <p:spPr>
          <a:xfrm flipV="1">
            <a:off x="3094700" y="2756378"/>
            <a:ext cx="6112307" cy="132538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Freeform 179">
            <a:extLst>
              <a:ext uri="{FF2B5EF4-FFF2-40B4-BE49-F238E27FC236}">
                <a16:creationId xmlns:a16="http://schemas.microsoft.com/office/drawing/2014/main" xmlns="" id="{8AB2FBFD-28C0-737F-BE6A-9C8E1D9249F2}"/>
              </a:ext>
            </a:extLst>
          </p:cNvPr>
          <p:cNvSpPr>
            <a:spLocks noEditPoints="1"/>
          </p:cNvSpPr>
          <p:nvPr/>
        </p:nvSpPr>
        <p:spPr bwMode="auto">
          <a:xfrm>
            <a:off x="3332639" y="314744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7" name="Freeform 179">
            <a:extLst>
              <a:ext uri="{FF2B5EF4-FFF2-40B4-BE49-F238E27FC236}">
                <a16:creationId xmlns:a16="http://schemas.microsoft.com/office/drawing/2014/main" xmlns="" id="{59F438C1-AA42-1815-5837-2BF39E40D58F}"/>
              </a:ext>
            </a:extLst>
          </p:cNvPr>
          <p:cNvSpPr>
            <a:spLocks noEditPoints="1"/>
          </p:cNvSpPr>
          <p:nvPr/>
        </p:nvSpPr>
        <p:spPr bwMode="auto">
          <a:xfrm>
            <a:off x="3770464"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 name="Freeform 179">
            <a:extLst>
              <a:ext uri="{FF2B5EF4-FFF2-40B4-BE49-F238E27FC236}">
                <a16:creationId xmlns:a16="http://schemas.microsoft.com/office/drawing/2014/main" xmlns="" id="{51EE9C1C-BADB-2BC5-D4BF-8F905388EEEC}"/>
              </a:ext>
            </a:extLst>
          </p:cNvPr>
          <p:cNvSpPr>
            <a:spLocks noEditPoints="1"/>
          </p:cNvSpPr>
          <p:nvPr/>
        </p:nvSpPr>
        <p:spPr bwMode="auto">
          <a:xfrm>
            <a:off x="4205758" y="3145904"/>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2" name="Freeform 179">
            <a:extLst>
              <a:ext uri="{FF2B5EF4-FFF2-40B4-BE49-F238E27FC236}">
                <a16:creationId xmlns:a16="http://schemas.microsoft.com/office/drawing/2014/main" xmlns="" id="{CA850651-2D69-7632-A195-DCF9D46D7F7E}"/>
              </a:ext>
            </a:extLst>
          </p:cNvPr>
          <p:cNvSpPr>
            <a:spLocks noEditPoints="1"/>
          </p:cNvSpPr>
          <p:nvPr/>
        </p:nvSpPr>
        <p:spPr bwMode="auto">
          <a:xfrm>
            <a:off x="4638534"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3" name="Freeform 179">
            <a:extLst>
              <a:ext uri="{FF2B5EF4-FFF2-40B4-BE49-F238E27FC236}">
                <a16:creationId xmlns:a16="http://schemas.microsoft.com/office/drawing/2014/main" xmlns="" id="{71C790CF-0E2D-093C-6442-1630076815DD}"/>
              </a:ext>
            </a:extLst>
          </p:cNvPr>
          <p:cNvSpPr>
            <a:spLocks noEditPoints="1"/>
          </p:cNvSpPr>
          <p:nvPr/>
        </p:nvSpPr>
        <p:spPr bwMode="auto">
          <a:xfrm>
            <a:off x="5076359" y="31457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4" name="Freeform 179">
            <a:extLst>
              <a:ext uri="{FF2B5EF4-FFF2-40B4-BE49-F238E27FC236}">
                <a16:creationId xmlns:a16="http://schemas.microsoft.com/office/drawing/2014/main" xmlns="" id="{64EA7750-7F30-AC38-BA90-4A185F11563D}"/>
              </a:ext>
            </a:extLst>
          </p:cNvPr>
          <p:cNvSpPr>
            <a:spLocks noEditPoints="1"/>
          </p:cNvSpPr>
          <p:nvPr/>
        </p:nvSpPr>
        <p:spPr bwMode="auto">
          <a:xfrm>
            <a:off x="5509135" y="314658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5" name="Freeform 179">
            <a:extLst>
              <a:ext uri="{FF2B5EF4-FFF2-40B4-BE49-F238E27FC236}">
                <a16:creationId xmlns:a16="http://schemas.microsoft.com/office/drawing/2014/main" xmlns="" id="{5F579EE6-5C7B-C9C3-5982-BF64ADEE3407}"/>
              </a:ext>
            </a:extLst>
          </p:cNvPr>
          <p:cNvSpPr>
            <a:spLocks noEditPoints="1"/>
          </p:cNvSpPr>
          <p:nvPr/>
        </p:nvSpPr>
        <p:spPr bwMode="auto">
          <a:xfrm>
            <a:off x="5941911" y="314726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6" name="Freeform 179">
            <a:extLst>
              <a:ext uri="{FF2B5EF4-FFF2-40B4-BE49-F238E27FC236}">
                <a16:creationId xmlns:a16="http://schemas.microsoft.com/office/drawing/2014/main" xmlns="" id="{A11C5E99-D793-C9D0-8C17-B67AB088E77F}"/>
              </a:ext>
            </a:extLst>
          </p:cNvPr>
          <p:cNvSpPr>
            <a:spLocks noEditPoints="1"/>
          </p:cNvSpPr>
          <p:nvPr/>
        </p:nvSpPr>
        <p:spPr bwMode="auto">
          <a:xfrm>
            <a:off x="6379736"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7" name="Freeform 179">
            <a:extLst>
              <a:ext uri="{FF2B5EF4-FFF2-40B4-BE49-F238E27FC236}">
                <a16:creationId xmlns:a16="http://schemas.microsoft.com/office/drawing/2014/main" xmlns="" id="{32934EF5-42E5-E2A8-ACF2-C8F1458FA878}"/>
              </a:ext>
            </a:extLst>
          </p:cNvPr>
          <p:cNvSpPr>
            <a:spLocks noEditPoints="1"/>
          </p:cNvSpPr>
          <p:nvPr/>
        </p:nvSpPr>
        <p:spPr bwMode="auto">
          <a:xfrm>
            <a:off x="6815030" y="3145725"/>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8" name="Freeform 179">
            <a:extLst>
              <a:ext uri="{FF2B5EF4-FFF2-40B4-BE49-F238E27FC236}">
                <a16:creationId xmlns:a16="http://schemas.microsoft.com/office/drawing/2014/main" xmlns="" id="{D2EC16C7-474D-5CF0-CA51-F147A0EC6DA4}"/>
              </a:ext>
            </a:extLst>
          </p:cNvPr>
          <p:cNvSpPr>
            <a:spLocks noEditPoints="1"/>
          </p:cNvSpPr>
          <p:nvPr/>
        </p:nvSpPr>
        <p:spPr bwMode="auto">
          <a:xfrm>
            <a:off x="7247806"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9" name="Freeform 179">
            <a:extLst>
              <a:ext uri="{FF2B5EF4-FFF2-40B4-BE49-F238E27FC236}">
                <a16:creationId xmlns:a16="http://schemas.microsoft.com/office/drawing/2014/main" xmlns="" id="{D503D7B7-2E10-A670-3ED3-39E6F5CE66A7}"/>
              </a:ext>
            </a:extLst>
          </p:cNvPr>
          <p:cNvSpPr>
            <a:spLocks noEditPoints="1"/>
          </p:cNvSpPr>
          <p:nvPr/>
        </p:nvSpPr>
        <p:spPr bwMode="auto">
          <a:xfrm>
            <a:off x="7685631" y="314554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0" name="Freeform 179">
            <a:extLst>
              <a:ext uri="{FF2B5EF4-FFF2-40B4-BE49-F238E27FC236}">
                <a16:creationId xmlns:a16="http://schemas.microsoft.com/office/drawing/2014/main" xmlns="" id="{60F364ED-93D2-2C64-15AF-776D5F868CD0}"/>
              </a:ext>
            </a:extLst>
          </p:cNvPr>
          <p:cNvSpPr>
            <a:spLocks noEditPoints="1"/>
          </p:cNvSpPr>
          <p:nvPr/>
        </p:nvSpPr>
        <p:spPr bwMode="auto">
          <a:xfrm>
            <a:off x="8112600" y="314640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1" name="Freeform 179">
            <a:extLst>
              <a:ext uri="{FF2B5EF4-FFF2-40B4-BE49-F238E27FC236}">
                <a16:creationId xmlns:a16="http://schemas.microsoft.com/office/drawing/2014/main" xmlns="" id="{DAB67073-C3D0-A45D-13F7-E092FC91D5A6}"/>
              </a:ext>
            </a:extLst>
          </p:cNvPr>
          <p:cNvSpPr>
            <a:spLocks noEditPoints="1"/>
          </p:cNvSpPr>
          <p:nvPr/>
        </p:nvSpPr>
        <p:spPr bwMode="auto">
          <a:xfrm>
            <a:off x="8550425" y="3145546"/>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xmlns="" id="{57E72EF5-4818-2C7C-E2A9-FCCD9E74EAD8}"/>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685" y="2455203"/>
            <a:ext cx="1608720" cy="1608720"/>
          </a:xfrm>
          <a:prstGeom prst="rect">
            <a:avLst/>
          </a:prstGeom>
          <a:ln>
            <a:noFill/>
          </a:ln>
        </p:spPr>
      </p:pic>
      <p:pic>
        <p:nvPicPr>
          <p:cNvPr id="8" name="Graphic 7">
            <a:extLst>
              <a:ext uri="{FF2B5EF4-FFF2-40B4-BE49-F238E27FC236}">
                <a16:creationId xmlns:a16="http://schemas.microsoft.com/office/drawing/2014/main" xmlns="" id="{890492F7-AA7D-1F85-0971-23C866A81DA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255972" y="2767284"/>
            <a:ext cx="704850" cy="704850"/>
          </a:xfrm>
          <a:prstGeom prst="rect">
            <a:avLst/>
          </a:prstGeom>
        </p:spPr>
      </p:pic>
      <p:sp>
        <p:nvSpPr>
          <p:cNvPr id="9" name="Title 3">
            <a:extLst>
              <a:ext uri="{FF2B5EF4-FFF2-40B4-BE49-F238E27FC236}">
                <a16:creationId xmlns:a16="http://schemas.microsoft.com/office/drawing/2014/main" xmlns="" id="{941F7197-AB31-9997-746B-69873FBAB7D1}"/>
              </a:ext>
            </a:extLst>
          </p:cNvPr>
          <p:cNvSpPr txBox="1">
            <a:spLocks/>
          </p:cNvSpPr>
          <p:nvPr/>
        </p:nvSpPr>
        <p:spPr>
          <a:xfrm>
            <a:off x="658490" y="4295427"/>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People Specialists</a:t>
            </a:r>
          </a:p>
        </p:txBody>
      </p:sp>
      <p:pic>
        <p:nvPicPr>
          <p:cNvPr id="22" name="Picture 21" descr="A black background with a black square&#10;&#10;Description automatically generated with medium confidence">
            <a:extLst>
              <a:ext uri="{FF2B5EF4-FFF2-40B4-BE49-F238E27FC236}">
                <a16:creationId xmlns:a16="http://schemas.microsoft.com/office/drawing/2014/main" xmlns="" id="{D23880F0-5A01-407D-6983-CF79C1919B40}"/>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9580893" y="2455203"/>
            <a:ext cx="1608720" cy="1608720"/>
          </a:xfrm>
          <a:prstGeom prst="rect">
            <a:avLst/>
          </a:prstGeom>
          <a:ln>
            <a:noFill/>
          </a:ln>
        </p:spPr>
      </p:pic>
      <p:sp>
        <p:nvSpPr>
          <p:cNvPr id="23" name="Title 3">
            <a:extLst>
              <a:ext uri="{FF2B5EF4-FFF2-40B4-BE49-F238E27FC236}">
                <a16:creationId xmlns:a16="http://schemas.microsoft.com/office/drawing/2014/main" xmlns="" id="{F36B8949-27AF-C65B-62B6-FA355149A1BA}"/>
              </a:ext>
            </a:extLst>
          </p:cNvPr>
          <p:cNvSpPr txBox="1">
            <a:spLocks/>
          </p:cNvSpPr>
          <p:nvPr/>
        </p:nvSpPr>
        <p:spPr>
          <a:xfrm>
            <a:off x="9405698" y="4296851"/>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System Specialists</a:t>
            </a:r>
          </a:p>
        </p:txBody>
      </p:sp>
      <p:pic>
        <p:nvPicPr>
          <p:cNvPr id="24" name="Picture 4">
            <a:extLst>
              <a:ext uri="{FF2B5EF4-FFF2-40B4-BE49-F238E27FC236}">
                <a16:creationId xmlns:a16="http://schemas.microsoft.com/office/drawing/2014/main" xmlns="" id="{083F4C01-5F3A-DBC6-ED6C-8221A1A4E53E}"/>
              </a:ext>
            </a:extLst>
          </p:cNvPr>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0090" y="2634546"/>
            <a:ext cx="970327" cy="97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39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a:xfrm>
            <a:off x="608830" y="252897"/>
            <a:ext cx="10963780" cy="765611"/>
          </a:xfrm>
        </p:spPr>
        <p:txBody>
          <a:bodyPr anchor="t">
            <a:normAutofit/>
          </a:bodyPr>
          <a:lstStyle/>
          <a:p>
            <a:r>
              <a:rPr lang="en-AU" sz="3200" dirty="0"/>
              <a:t>In many cases, it’s more than just preferences</a:t>
            </a:r>
            <a:endParaRPr lang="en-AU" dirty="0"/>
          </a:p>
        </p:txBody>
      </p:sp>
      <p:pic>
        <p:nvPicPr>
          <p:cNvPr id="11" name="Picture 10">
            <a:extLst>
              <a:ext uri="{FF2B5EF4-FFF2-40B4-BE49-F238E27FC236}">
                <a16:creationId xmlns:a16="http://schemas.microsoft.com/office/drawing/2014/main" xmlns="" id="{68813B9D-368A-84B6-55A7-D8F60C14AB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3838" y="1610060"/>
            <a:ext cx="7247362" cy="4604035"/>
          </a:xfrm>
          <a:prstGeom prst="rect">
            <a:avLst/>
          </a:prstGeom>
        </p:spPr>
      </p:pic>
      <p:sp>
        <p:nvSpPr>
          <p:cNvPr id="12" name="Picture Placeholder 2">
            <a:extLst>
              <a:ext uri="{FF2B5EF4-FFF2-40B4-BE49-F238E27FC236}">
                <a16:creationId xmlns:a16="http://schemas.microsoft.com/office/drawing/2014/main" xmlns="" id="{F3632EEF-7C53-8932-EA8D-E6B8E8642633}"/>
              </a:ext>
            </a:extLst>
          </p:cNvPr>
          <p:cNvSpPr txBox="1">
            <a:spLocks/>
          </p:cNvSpPr>
          <p:nvPr/>
        </p:nvSpPr>
        <p:spPr>
          <a:xfrm>
            <a:off x="5262464" y="731746"/>
            <a:ext cx="6878735" cy="830997"/>
          </a:xfrm>
          <a:prstGeom prst="rect">
            <a:avLst/>
          </a:prstGeom>
        </p:spPr>
        <p:txBody>
          <a:bodyPr vert="horz" wrap="square" lIns="0" tIns="0" rIns="0" bIns="0" rtlCol="0" anchor="t">
            <a:spAutoFit/>
          </a:bodyPr>
          <a:lstStyle>
            <a:defPPr>
              <a:defRPr lang="en-US"/>
            </a:defPPr>
            <a:lvl1pPr>
              <a:lnSpc>
                <a:spcPct val="90000"/>
              </a:lnSpc>
              <a:spcBef>
                <a:spcPct val="0"/>
              </a:spcBef>
              <a:buNone/>
              <a:defRPr b="0">
                <a:solidFill>
                  <a:schemeClr val="accent1"/>
                </a:solidFill>
                <a:ea typeface="Roboto" pitchFamily="2" charset="0"/>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800"/>
              </a:spcAft>
            </a:pPr>
            <a:r>
              <a:rPr lang="en-AU" sz="1800" dirty="0"/>
              <a:t>People with autism have brains that function in a physically different way. These MRI scans show people with autism, compared to a control group.</a:t>
            </a:r>
          </a:p>
        </p:txBody>
      </p:sp>
      <p:pic>
        <p:nvPicPr>
          <p:cNvPr id="15" name="Picture 14">
            <a:extLst>
              <a:ext uri="{FF2B5EF4-FFF2-40B4-BE49-F238E27FC236}">
                <a16:creationId xmlns:a16="http://schemas.microsoft.com/office/drawing/2014/main" xmlns="" id="{648BA7FD-9AD5-BCF9-6DB1-DA54A7F13F4D}"/>
              </a:ext>
            </a:extLst>
          </p:cNvPr>
          <p:cNvPicPr>
            <a:picLocks noChangeAspect="1"/>
          </p:cNvPicPr>
          <p:nvPr/>
        </p:nvPicPr>
        <p:blipFill>
          <a:blip r:embed="rId3"/>
          <a:stretch>
            <a:fillRect/>
          </a:stretch>
        </p:blipFill>
        <p:spPr>
          <a:xfrm>
            <a:off x="84974" y="1635460"/>
            <a:ext cx="4837949" cy="4246503"/>
          </a:xfrm>
          <a:prstGeom prst="rect">
            <a:avLst/>
          </a:prstGeom>
        </p:spPr>
      </p:pic>
      <p:sp>
        <p:nvSpPr>
          <p:cNvPr id="14" name="Picture Placeholder 2">
            <a:extLst>
              <a:ext uri="{FF2B5EF4-FFF2-40B4-BE49-F238E27FC236}">
                <a16:creationId xmlns:a16="http://schemas.microsoft.com/office/drawing/2014/main" xmlns="" id="{D4EF8495-AF89-2E3B-33E7-ACBF0321C0A5}"/>
              </a:ext>
            </a:extLst>
          </p:cNvPr>
          <p:cNvSpPr txBox="1">
            <a:spLocks/>
          </p:cNvSpPr>
          <p:nvPr/>
        </p:nvSpPr>
        <p:spPr>
          <a:xfrm>
            <a:off x="257176" y="731746"/>
            <a:ext cx="4557420" cy="553998"/>
          </a:xfrm>
          <a:prstGeom prst="rect">
            <a:avLst/>
          </a:prstGeom>
        </p:spPr>
        <p:txBody>
          <a:bodyPr vert="horz" wrap="square" lIns="0" tIns="0" rIns="0" bIns="0" rtlCol="0" anchor="t">
            <a:spAutoFit/>
          </a:bodyPr>
          <a:lstStyle>
            <a:defPPr>
              <a:defRPr lang="en-US"/>
            </a:defPPr>
            <a:lvl1pPr>
              <a:lnSpc>
                <a:spcPct val="90000"/>
              </a:lnSpc>
              <a:spcBef>
                <a:spcPct val="0"/>
              </a:spcBef>
              <a:buNone/>
              <a:defRPr b="0">
                <a:solidFill>
                  <a:schemeClr val="accent1"/>
                </a:solidFill>
                <a:ea typeface="Roboto" pitchFamily="2" charset="0"/>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800"/>
              </a:spcAft>
            </a:pPr>
            <a:r>
              <a:rPr lang="en-AU" sz="1800" dirty="0"/>
              <a:t>Empaths show different brain activity in response to a loved one’s emotional state.</a:t>
            </a:r>
          </a:p>
        </p:txBody>
      </p:sp>
    </p:spTree>
    <p:extLst>
      <p:ext uri="{BB962C8B-B14F-4D97-AF65-F5344CB8AC3E}">
        <p14:creationId xmlns:p14="http://schemas.microsoft.com/office/powerpoint/2010/main" val="186705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a:xfrm>
            <a:off x="608830" y="402187"/>
            <a:ext cx="9050736" cy="765611"/>
          </a:xfrm>
        </p:spPr>
        <p:txBody>
          <a:bodyPr anchor="t">
            <a:normAutofit fontScale="90000"/>
          </a:bodyPr>
          <a:lstStyle/>
          <a:p>
            <a:r>
              <a:rPr lang="en-AU" sz="3200" dirty="0"/>
              <a:t>In many cases, it’s more than just preferences</a:t>
            </a:r>
            <a:br>
              <a:rPr lang="en-AU" sz="3200" dirty="0"/>
            </a:br>
            <a:r>
              <a:rPr lang="en-AU" sz="2000" b="0" dirty="0"/>
              <a:t>This simpler brain scan helps to illustrate what neurological difference can look like. In this case, an FMRI scan of an exceptional visual thinker.</a:t>
            </a:r>
            <a:r>
              <a:rPr lang="en-AU" sz="2000" dirty="0"/>
              <a:t/>
            </a:r>
            <a:br>
              <a:rPr lang="en-AU" sz="2000" dirty="0"/>
            </a:br>
            <a:endParaRPr lang="en-AU" sz="2000" dirty="0"/>
          </a:p>
        </p:txBody>
      </p:sp>
      <p:pic>
        <p:nvPicPr>
          <p:cNvPr id="5" name="Picture 4">
            <a:extLst>
              <a:ext uri="{FF2B5EF4-FFF2-40B4-BE49-F238E27FC236}">
                <a16:creationId xmlns:a16="http://schemas.microsoft.com/office/drawing/2014/main" xmlns="" id="{7C4AC2FC-CA17-E430-739A-C2000FBB545A}"/>
              </a:ext>
            </a:extLst>
          </p:cNvPr>
          <p:cNvPicPr>
            <a:picLocks noChangeAspect="1"/>
          </p:cNvPicPr>
          <p:nvPr/>
        </p:nvPicPr>
        <p:blipFill rotWithShape="1">
          <a:blip r:embed="rId2">
            <a:extLst>
              <a:ext uri="{28A0092B-C50C-407E-A947-70E740481C1C}">
                <a14:useLocalDpi xmlns:a14="http://schemas.microsoft.com/office/drawing/2010/main" val="0"/>
              </a:ext>
            </a:extLst>
          </a:blip>
          <a:srcRect l="50507" t="25929" r="13062" b="18525"/>
          <a:stretch/>
        </p:blipFill>
        <p:spPr>
          <a:xfrm>
            <a:off x="4524015" y="1636739"/>
            <a:ext cx="4041145" cy="4615521"/>
          </a:xfrm>
          <a:prstGeom prst="rect">
            <a:avLst/>
          </a:prstGeom>
        </p:spPr>
      </p:pic>
      <p:pic>
        <p:nvPicPr>
          <p:cNvPr id="6" name="Picture 5">
            <a:extLst>
              <a:ext uri="{FF2B5EF4-FFF2-40B4-BE49-F238E27FC236}">
                <a16:creationId xmlns:a16="http://schemas.microsoft.com/office/drawing/2014/main" xmlns="" id="{8785F7E6-8FFF-30B5-B43E-B07D3FC17083}"/>
              </a:ext>
            </a:extLst>
          </p:cNvPr>
          <p:cNvPicPr>
            <a:picLocks noChangeAspect="1"/>
          </p:cNvPicPr>
          <p:nvPr/>
        </p:nvPicPr>
        <p:blipFill rotWithShape="1">
          <a:blip r:embed="rId2">
            <a:extLst>
              <a:ext uri="{28A0092B-C50C-407E-A947-70E740481C1C}">
                <a14:useLocalDpi xmlns:a14="http://schemas.microsoft.com/office/drawing/2010/main" val="0"/>
              </a:ext>
            </a:extLst>
          </a:blip>
          <a:srcRect l="11116" t="25929" r="55593" b="18525"/>
          <a:stretch/>
        </p:blipFill>
        <p:spPr>
          <a:xfrm>
            <a:off x="626533" y="1636739"/>
            <a:ext cx="3692806" cy="4615521"/>
          </a:xfrm>
          <a:prstGeom prst="rect">
            <a:avLst/>
          </a:prstGeom>
        </p:spPr>
      </p:pic>
      <p:sp>
        <p:nvSpPr>
          <p:cNvPr id="9" name="TextBox 8">
            <a:extLst>
              <a:ext uri="{FF2B5EF4-FFF2-40B4-BE49-F238E27FC236}">
                <a16:creationId xmlns:a16="http://schemas.microsoft.com/office/drawing/2014/main" xmlns="" id="{0CF7128D-4BE8-EEA3-6F8C-24550DDBF40C}"/>
              </a:ext>
            </a:extLst>
          </p:cNvPr>
          <p:cNvSpPr txBox="1"/>
          <p:nvPr/>
        </p:nvSpPr>
        <p:spPr>
          <a:xfrm>
            <a:off x="538809" y="1305571"/>
            <a:ext cx="2234042" cy="369332"/>
          </a:xfrm>
          <a:prstGeom prst="rect">
            <a:avLst/>
          </a:prstGeom>
          <a:noFill/>
        </p:spPr>
        <p:txBody>
          <a:bodyPr wrap="square">
            <a:spAutoFit/>
          </a:bodyPr>
          <a:lstStyle/>
          <a:p>
            <a:r>
              <a:rPr lang="en-AU" dirty="0">
                <a:solidFill>
                  <a:schemeClr val="accent1"/>
                </a:solidFill>
                <a:ea typeface="Roboto" pitchFamily="2" charset="0"/>
                <a:cs typeface="+mj-cs"/>
              </a:rPr>
              <a:t>Control</a:t>
            </a:r>
            <a:endParaRPr lang="en-AU" dirty="0"/>
          </a:p>
        </p:txBody>
      </p:sp>
      <p:sp>
        <p:nvSpPr>
          <p:cNvPr id="10" name="TextBox 9">
            <a:extLst>
              <a:ext uri="{FF2B5EF4-FFF2-40B4-BE49-F238E27FC236}">
                <a16:creationId xmlns:a16="http://schemas.microsoft.com/office/drawing/2014/main" xmlns="" id="{6C05621D-81F6-EFB6-CF81-C75FCF895B0C}"/>
              </a:ext>
            </a:extLst>
          </p:cNvPr>
          <p:cNvSpPr txBox="1"/>
          <p:nvPr/>
        </p:nvSpPr>
        <p:spPr>
          <a:xfrm>
            <a:off x="4440504" y="1305571"/>
            <a:ext cx="4124656" cy="369332"/>
          </a:xfrm>
          <a:prstGeom prst="rect">
            <a:avLst/>
          </a:prstGeom>
          <a:noFill/>
        </p:spPr>
        <p:txBody>
          <a:bodyPr wrap="square">
            <a:spAutoFit/>
          </a:bodyPr>
          <a:lstStyle/>
          <a:p>
            <a:r>
              <a:rPr lang="en-AU" dirty="0">
                <a:solidFill>
                  <a:schemeClr val="accent1"/>
                </a:solidFill>
                <a:ea typeface="Roboto" pitchFamily="2" charset="0"/>
                <a:cs typeface="+mj-cs"/>
              </a:rPr>
              <a:t>A Visual Thinker (Temple Grandin)</a:t>
            </a:r>
            <a:endParaRPr lang="en-AU" dirty="0"/>
          </a:p>
        </p:txBody>
      </p:sp>
      <p:pic>
        <p:nvPicPr>
          <p:cNvPr id="1026" name="Picture 2" descr="Temple Grandin: Her latest work, her thoughts on sentient beings and ...">
            <a:extLst>
              <a:ext uri="{FF2B5EF4-FFF2-40B4-BE49-F238E27FC236}">
                <a16:creationId xmlns:a16="http://schemas.microsoft.com/office/drawing/2014/main" xmlns="" id="{2AFA6781-7813-E258-A269-373BB6A6F6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17064" y="1641663"/>
            <a:ext cx="2351868" cy="1235761"/>
          </a:xfrm>
          <a:prstGeom prst="rect">
            <a:avLst/>
          </a:prstGeom>
          <a:noFill/>
          <a:extLst>
            <a:ext uri="{909E8E84-426E-40DD-AFC4-6F175D3DCCD1}">
              <a14:hiddenFill xmlns:a14="http://schemas.microsoft.com/office/drawing/2010/main">
                <a:solidFill>
                  <a:srgbClr val="FFFFFF"/>
                </a:solidFill>
              </a14:hiddenFill>
            </a:ext>
          </a:extLst>
        </p:spPr>
      </p:pic>
      <p:sp>
        <p:nvSpPr>
          <p:cNvPr id="13" name="Picture Placeholder 2">
            <a:extLst>
              <a:ext uri="{FF2B5EF4-FFF2-40B4-BE49-F238E27FC236}">
                <a16:creationId xmlns:a16="http://schemas.microsoft.com/office/drawing/2014/main" xmlns="" id="{F07B09FA-9890-35D9-D4D0-DCCA0FAA0290}"/>
              </a:ext>
            </a:extLst>
          </p:cNvPr>
          <p:cNvSpPr txBox="1">
            <a:spLocks/>
          </p:cNvSpPr>
          <p:nvPr/>
        </p:nvSpPr>
        <p:spPr>
          <a:xfrm>
            <a:off x="9317064" y="2877424"/>
            <a:ext cx="2351868" cy="2340529"/>
          </a:xfrm>
          <a:prstGeom prst="rect">
            <a:avLst/>
          </a:prstGeom>
        </p:spPr>
        <p:txBody>
          <a:bodyPr vert="horz" lIns="0" tIns="0" rIns="0" bIns="0" rtlCol="0" anchor="t">
            <a:normAutofit fontScale="92500"/>
          </a:bodyPr>
          <a:lstStyle>
            <a:defPPr>
              <a:defRPr lang="en-US"/>
            </a:defPPr>
            <a:lvl1pPr>
              <a:lnSpc>
                <a:spcPct val="150000"/>
              </a:lnSpc>
              <a:spcBef>
                <a:spcPct val="0"/>
              </a:spcBef>
              <a:spcAft>
                <a:spcPts val="600"/>
              </a:spcAft>
              <a:buNone/>
              <a:defRPr b="0">
                <a:solidFill>
                  <a:schemeClr val="accent1"/>
                </a:solidFill>
                <a:ea typeface="Roboto" pitchFamily="2" charset="0"/>
                <a:cs typeface="+mj-cs"/>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AU" sz="1400" dirty="0"/>
              <a:t>Temple Grandin’s keen observation of animal behaviour improved livestock handling practices, resulting in more efficient and humane processes. This had an immediate impact on product quality.</a:t>
            </a:r>
          </a:p>
        </p:txBody>
      </p:sp>
    </p:spTree>
    <p:extLst>
      <p:ext uri="{BB962C8B-B14F-4D97-AF65-F5344CB8AC3E}">
        <p14:creationId xmlns:p14="http://schemas.microsoft.com/office/powerpoint/2010/main" val="4205482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pic>
        <p:nvPicPr>
          <p:cNvPr id="30" name="Graphic 29">
            <a:extLst>
              <a:ext uri="{FF2B5EF4-FFF2-40B4-BE49-F238E27FC236}">
                <a16:creationId xmlns:a16="http://schemas.microsoft.com/office/drawing/2014/main" xmlns="" id="{2A54DA21-F5EE-C672-C9BC-F1AA4C6DEC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841096" y="3506526"/>
            <a:ext cx="4549794" cy="1003631"/>
          </a:xfrm>
          <a:prstGeom prst="rect">
            <a:avLst/>
          </a:prstGeom>
        </p:spPr>
      </p:pic>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a:xfrm>
            <a:off x="608830" y="402187"/>
            <a:ext cx="7446599" cy="443198"/>
          </a:xfrm>
        </p:spPr>
        <p:txBody>
          <a:bodyPr wrap="square" anchor="t">
            <a:spAutoFit/>
          </a:bodyPr>
          <a:lstStyle/>
          <a:p>
            <a:r>
              <a:rPr lang="en-AU" sz="3200" dirty="0"/>
              <a:t>But we have a problem</a:t>
            </a:r>
            <a:endParaRPr lang="en-AU"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xmlns="" id="{059E6958-0C65-06E6-AE1B-D4947894A064}"/>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6544304" y="3408331"/>
            <a:ext cx="1167864" cy="1167864"/>
          </a:xfrm>
          <a:prstGeom prst="rect">
            <a:avLst/>
          </a:prstGeom>
          <a:ln>
            <a:noFill/>
          </a:ln>
        </p:spPr>
      </p:pic>
      <p:grpSp>
        <p:nvGrpSpPr>
          <p:cNvPr id="63" name="Group 62">
            <a:extLst>
              <a:ext uri="{FF2B5EF4-FFF2-40B4-BE49-F238E27FC236}">
                <a16:creationId xmlns:a16="http://schemas.microsoft.com/office/drawing/2014/main" xmlns="" id="{24D5325F-0AF0-FBDF-AE2C-E1F00B2B4C54}"/>
              </a:ext>
            </a:extLst>
          </p:cNvPr>
          <p:cNvGrpSpPr/>
          <p:nvPr/>
        </p:nvGrpSpPr>
        <p:grpSpPr>
          <a:xfrm>
            <a:off x="570266" y="3408331"/>
            <a:ext cx="1167864" cy="1167864"/>
            <a:chOff x="608830" y="2646723"/>
            <a:chExt cx="1608720" cy="1608720"/>
          </a:xfrm>
        </p:grpSpPr>
        <p:pic>
          <p:nvPicPr>
            <p:cNvPr id="6" name="Picture 5" descr="A black background with a black square&#10;&#10;Description automatically generated with medium confidence">
              <a:extLst>
                <a:ext uri="{FF2B5EF4-FFF2-40B4-BE49-F238E27FC236}">
                  <a16:creationId xmlns:a16="http://schemas.microsoft.com/office/drawing/2014/main" xmlns="" id="{3B630B65-B0F5-11E2-C258-9A2FDC7B7569}"/>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08830" y="2646723"/>
              <a:ext cx="1608720" cy="1608720"/>
            </a:xfrm>
            <a:prstGeom prst="rect">
              <a:avLst/>
            </a:prstGeom>
            <a:ln>
              <a:noFill/>
            </a:ln>
          </p:spPr>
        </p:pic>
        <p:pic>
          <p:nvPicPr>
            <p:cNvPr id="62" name="Graphic 61">
              <a:extLst>
                <a:ext uri="{FF2B5EF4-FFF2-40B4-BE49-F238E27FC236}">
                  <a16:creationId xmlns:a16="http://schemas.microsoft.com/office/drawing/2014/main" xmlns="" id="{661A29D6-039E-5C81-C7EE-F6298640E97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31117" y="2986871"/>
              <a:ext cx="704850" cy="704850"/>
            </a:xfrm>
            <a:prstGeom prst="rect">
              <a:avLst/>
            </a:prstGeom>
          </p:spPr>
        </p:pic>
      </p:grpSp>
      <p:sp>
        <p:nvSpPr>
          <p:cNvPr id="26" name="Title 3">
            <a:extLst>
              <a:ext uri="{FF2B5EF4-FFF2-40B4-BE49-F238E27FC236}">
                <a16:creationId xmlns:a16="http://schemas.microsoft.com/office/drawing/2014/main" xmlns="" id="{8971EE0C-1A41-8F79-6E5C-5A21DE00AD59}"/>
              </a:ext>
            </a:extLst>
          </p:cNvPr>
          <p:cNvSpPr txBox="1">
            <a:spLocks/>
          </p:cNvSpPr>
          <p:nvPr/>
        </p:nvSpPr>
        <p:spPr>
          <a:xfrm>
            <a:off x="5249611" y="4966946"/>
            <a:ext cx="1200072" cy="543266"/>
          </a:xfrm>
          <a:prstGeom prst="rect">
            <a:avLst/>
          </a:prstGeom>
        </p:spPr>
        <p:txBody>
          <a:bodyPr vert="horz" lIns="0" tIns="0" rIns="0" bIns="0" rtlCol="0" anchor="t">
            <a:noAutofit/>
          </a:bodyPr>
          <a:lstStyle>
            <a:defPPr>
              <a:defRPr lang="en-US"/>
            </a:defPPr>
            <a:lvl1pPr>
              <a:lnSpc>
                <a:spcPct val="90000"/>
              </a:lnSpc>
              <a:spcBef>
                <a:spcPct val="0"/>
              </a:spcBef>
              <a:buNone/>
              <a:defRPr b="1">
                <a:solidFill>
                  <a:schemeClr val="accent1"/>
                </a:solidFill>
                <a:latin typeface="+mj-lt"/>
                <a:ea typeface="+mj-ea"/>
                <a:cs typeface="+mj-cs"/>
              </a:defRPr>
            </a:lvl1pPr>
          </a:lstStyle>
          <a:p>
            <a:pPr algn="ctr"/>
            <a:r>
              <a:rPr lang="en-AU" b="0" dirty="0"/>
              <a:t>Implicitly excluded</a:t>
            </a:r>
          </a:p>
        </p:txBody>
      </p:sp>
      <p:pic>
        <p:nvPicPr>
          <p:cNvPr id="15" name="Graphic 14">
            <a:extLst>
              <a:ext uri="{FF2B5EF4-FFF2-40B4-BE49-F238E27FC236}">
                <a16:creationId xmlns:a16="http://schemas.microsoft.com/office/drawing/2014/main" xmlns="" id="{7AA040D0-16B9-F430-79D9-703EAE7D6F6A}"/>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298559" y="4638509"/>
            <a:ext cx="1099327" cy="335685"/>
          </a:xfrm>
          <a:prstGeom prst="rect">
            <a:avLst/>
          </a:prstGeom>
        </p:spPr>
      </p:pic>
      <p:sp>
        <p:nvSpPr>
          <p:cNvPr id="18" name="TextBox 17">
            <a:extLst>
              <a:ext uri="{FF2B5EF4-FFF2-40B4-BE49-F238E27FC236}">
                <a16:creationId xmlns:a16="http://schemas.microsoft.com/office/drawing/2014/main" xmlns="" id="{962A7FC2-6FCD-53CB-A0AD-B93E61D00438}"/>
              </a:ext>
            </a:extLst>
          </p:cNvPr>
          <p:cNvSpPr txBox="1"/>
          <p:nvPr/>
        </p:nvSpPr>
        <p:spPr>
          <a:xfrm>
            <a:off x="587848" y="1032507"/>
            <a:ext cx="7239080" cy="1246495"/>
          </a:xfrm>
          <a:prstGeom prst="rect">
            <a:avLst/>
          </a:prstGeom>
        </p:spPr>
        <p:txBody>
          <a:bodyPr vert="horz" lIns="0" tIns="0" rIns="0" bIns="0" rtlCol="0" anchor="t">
            <a:spAutoFit/>
          </a:bodyPr>
          <a:lstStyle>
            <a:defPPr>
              <a:defRPr lang="en-US"/>
            </a:defPPr>
            <a:lvl1pPr>
              <a:lnSpc>
                <a:spcPct val="90000"/>
              </a:lnSpc>
              <a:spcBef>
                <a:spcPct val="0"/>
              </a:spcBef>
              <a:buNone/>
              <a:defRPr b="0">
                <a:solidFill>
                  <a:schemeClr val="accent1"/>
                </a:solidFill>
                <a:ea typeface="Roboto" pitchFamily="2" charset="0"/>
                <a:cs typeface="+mj-cs"/>
              </a:defRPr>
            </a:lvl1pPr>
          </a:lstStyle>
          <a:p>
            <a:r>
              <a:rPr lang="en-AU" dirty="0"/>
              <a:t>The way we engage, recruit and evaluate our staff seems to value only on certain parts of this spectrum.</a:t>
            </a:r>
          </a:p>
          <a:p>
            <a:endParaRPr lang="en-AU" dirty="0"/>
          </a:p>
          <a:p>
            <a:r>
              <a:rPr lang="en-AU" dirty="0"/>
              <a:t>Our current ways of working in effect exclude the expert systems specialists we depend on.</a:t>
            </a:r>
          </a:p>
        </p:txBody>
      </p:sp>
      <p:sp>
        <p:nvSpPr>
          <p:cNvPr id="7" name="Freeform 179">
            <a:extLst>
              <a:ext uri="{FF2B5EF4-FFF2-40B4-BE49-F238E27FC236}">
                <a16:creationId xmlns:a16="http://schemas.microsoft.com/office/drawing/2014/main" xmlns="" id="{195544D1-C9BB-AC9F-8ACD-E61440889396}"/>
              </a:ext>
            </a:extLst>
          </p:cNvPr>
          <p:cNvSpPr>
            <a:spLocks noEditPoints="1"/>
          </p:cNvSpPr>
          <p:nvPr/>
        </p:nvSpPr>
        <p:spPr bwMode="auto">
          <a:xfrm>
            <a:off x="2049406" y="3879073"/>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0" name="Freeform 179">
            <a:extLst>
              <a:ext uri="{FF2B5EF4-FFF2-40B4-BE49-F238E27FC236}">
                <a16:creationId xmlns:a16="http://schemas.microsoft.com/office/drawing/2014/main" xmlns="" id="{BB2FCCE7-94C2-F4B6-139A-476CA0B3AAEE}"/>
              </a:ext>
            </a:extLst>
          </p:cNvPr>
          <p:cNvSpPr>
            <a:spLocks noEditPoints="1"/>
          </p:cNvSpPr>
          <p:nvPr/>
        </p:nvSpPr>
        <p:spPr bwMode="auto">
          <a:xfrm>
            <a:off x="2377495" y="3878428"/>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1" name="Freeform 179">
            <a:extLst>
              <a:ext uri="{FF2B5EF4-FFF2-40B4-BE49-F238E27FC236}">
                <a16:creationId xmlns:a16="http://schemas.microsoft.com/office/drawing/2014/main" xmlns="" id="{FB4D1234-0063-C4AA-2884-A2E7BF0E9380}"/>
              </a:ext>
            </a:extLst>
          </p:cNvPr>
          <p:cNvSpPr>
            <a:spLocks noEditPoints="1"/>
          </p:cNvSpPr>
          <p:nvPr/>
        </p:nvSpPr>
        <p:spPr bwMode="auto">
          <a:xfrm>
            <a:off x="2703687" y="3877918"/>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2" name="Freeform 179">
            <a:extLst>
              <a:ext uri="{FF2B5EF4-FFF2-40B4-BE49-F238E27FC236}">
                <a16:creationId xmlns:a16="http://schemas.microsoft.com/office/drawing/2014/main" xmlns="" id="{DB442352-BFA7-431A-8E70-B64D81819946}"/>
              </a:ext>
            </a:extLst>
          </p:cNvPr>
          <p:cNvSpPr>
            <a:spLocks noEditPoints="1"/>
          </p:cNvSpPr>
          <p:nvPr/>
        </p:nvSpPr>
        <p:spPr bwMode="auto">
          <a:xfrm>
            <a:off x="3027992" y="3878428"/>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3" name="Freeform 179">
            <a:extLst>
              <a:ext uri="{FF2B5EF4-FFF2-40B4-BE49-F238E27FC236}">
                <a16:creationId xmlns:a16="http://schemas.microsoft.com/office/drawing/2014/main" xmlns="" id="{9E388E33-E29B-7A12-EF87-5F8371420BE4}"/>
              </a:ext>
            </a:extLst>
          </p:cNvPr>
          <p:cNvSpPr>
            <a:spLocks noEditPoints="1"/>
          </p:cNvSpPr>
          <p:nvPr/>
        </p:nvSpPr>
        <p:spPr bwMode="auto">
          <a:xfrm>
            <a:off x="3356081" y="3877784"/>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4" name="Freeform 179">
            <a:extLst>
              <a:ext uri="{FF2B5EF4-FFF2-40B4-BE49-F238E27FC236}">
                <a16:creationId xmlns:a16="http://schemas.microsoft.com/office/drawing/2014/main" xmlns="" id="{DDF6D46C-9068-6A2A-EB0F-D82716BCEF21}"/>
              </a:ext>
            </a:extLst>
          </p:cNvPr>
          <p:cNvSpPr>
            <a:spLocks noEditPoints="1"/>
          </p:cNvSpPr>
          <p:nvPr/>
        </p:nvSpPr>
        <p:spPr bwMode="auto">
          <a:xfrm>
            <a:off x="3680386" y="3878428"/>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7" name="Freeform 179">
            <a:extLst>
              <a:ext uri="{FF2B5EF4-FFF2-40B4-BE49-F238E27FC236}">
                <a16:creationId xmlns:a16="http://schemas.microsoft.com/office/drawing/2014/main" xmlns="" id="{AAAEA3D1-545A-9551-2825-9E8F6AAD8F75}"/>
              </a:ext>
            </a:extLst>
          </p:cNvPr>
          <p:cNvSpPr>
            <a:spLocks noEditPoints="1"/>
          </p:cNvSpPr>
          <p:nvPr/>
        </p:nvSpPr>
        <p:spPr bwMode="auto">
          <a:xfrm>
            <a:off x="4004691" y="3878938"/>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9" name="Freeform 179">
            <a:extLst>
              <a:ext uri="{FF2B5EF4-FFF2-40B4-BE49-F238E27FC236}">
                <a16:creationId xmlns:a16="http://schemas.microsoft.com/office/drawing/2014/main" xmlns="" id="{9E171570-AC23-2FC8-7555-AA0FF4CB293A}"/>
              </a:ext>
            </a:extLst>
          </p:cNvPr>
          <p:cNvSpPr>
            <a:spLocks noEditPoints="1"/>
          </p:cNvSpPr>
          <p:nvPr/>
        </p:nvSpPr>
        <p:spPr bwMode="auto">
          <a:xfrm>
            <a:off x="4332779" y="3878294"/>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0" name="Freeform 179">
            <a:extLst>
              <a:ext uri="{FF2B5EF4-FFF2-40B4-BE49-F238E27FC236}">
                <a16:creationId xmlns:a16="http://schemas.microsoft.com/office/drawing/2014/main" xmlns="" id="{113F55A9-E38D-C4A7-9AB3-ED083E9EB9F1}"/>
              </a:ext>
            </a:extLst>
          </p:cNvPr>
          <p:cNvSpPr>
            <a:spLocks noEditPoints="1"/>
          </p:cNvSpPr>
          <p:nvPr/>
        </p:nvSpPr>
        <p:spPr bwMode="auto">
          <a:xfrm>
            <a:off x="4658971" y="3877784"/>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1" name="Freeform 179">
            <a:extLst>
              <a:ext uri="{FF2B5EF4-FFF2-40B4-BE49-F238E27FC236}">
                <a16:creationId xmlns:a16="http://schemas.microsoft.com/office/drawing/2014/main" xmlns="" id="{2D73EB4D-E460-4C9A-5A07-3C62BAB1EF38}"/>
              </a:ext>
            </a:extLst>
          </p:cNvPr>
          <p:cNvSpPr>
            <a:spLocks noEditPoints="1"/>
          </p:cNvSpPr>
          <p:nvPr/>
        </p:nvSpPr>
        <p:spPr bwMode="auto">
          <a:xfrm>
            <a:off x="4983277" y="3878294"/>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3" name="Freeform 179">
            <a:extLst>
              <a:ext uri="{FF2B5EF4-FFF2-40B4-BE49-F238E27FC236}">
                <a16:creationId xmlns:a16="http://schemas.microsoft.com/office/drawing/2014/main" xmlns="" id="{8F5C2EBD-9B3D-5A57-F94F-FF440C05EE87}"/>
              </a:ext>
            </a:extLst>
          </p:cNvPr>
          <p:cNvSpPr>
            <a:spLocks noEditPoints="1"/>
          </p:cNvSpPr>
          <p:nvPr/>
        </p:nvSpPr>
        <p:spPr bwMode="auto">
          <a:xfrm>
            <a:off x="5311365" y="3877650"/>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4" name="Freeform 179">
            <a:extLst>
              <a:ext uri="{FF2B5EF4-FFF2-40B4-BE49-F238E27FC236}">
                <a16:creationId xmlns:a16="http://schemas.microsoft.com/office/drawing/2014/main" xmlns="" id="{16D1508D-DC65-14CF-A0DA-BD0BFB9C946F}"/>
              </a:ext>
            </a:extLst>
          </p:cNvPr>
          <p:cNvSpPr>
            <a:spLocks noEditPoints="1"/>
          </p:cNvSpPr>
          <p:nvPr/>
        </p:nvSpPr>
        <p:spPr bwMode="auto">
          <a:xfrm>
            <a:off x="5631319" y="3878294"/>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5" name="Freeform 179">
            <a:extLst>
              <a:ext uri="{FF2B5EF4-FFF2-40B4-BE49-F238E27FC236}">
                <a16:creationId xmlns:a16="http://schemas.microsoft.com/office/drawing/2014/main" xmlns="" id="{44CBF98A-D04F-5032-6A89-AFE14B2A2132}"/>
              </a:ext>
            </a:extLst>
          </p:cNvPr>
          <p:cNvSpPr>
            <a:spLocks noEditPoints="1"/>
          </p:cNvSpPr>
          <p:nvPr/>
        </p:nvSpPr>
        <p:spPr bwMode="auto">
          <a:xfrm>
            <a:off x="5959407" y="3877650"/>
            <a:ext cx="246989" cy="26961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 name="Title 3">
            <a:extLst>
              <a:ext uri="{FF2B5EF4-FFF2-40B4-BE49-F238E27FC236}">
                <a16:creationId xmlns:a16="http://schemas.microsoft.com/office/drawing/2014/main" xmlns="" id="{6F03C801-77A2-5A1D-00DB-D6312901094A}"/>
              </a:ext>
            </a:extLst>
          </p:cNvPr>
          <p:cNvSpPr txBox="1">
            <a:spLocks/>
          </p:cNvSpPr>
          <p:nvPr/>
        </p:nvSpPr>
        <p:spPr>
          <a:xfrm>
            <a:off x="174643" y="4656571"/>
            <a:ext cx="1959110" cy="264623"/>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1100" dirty="0"/>
              <a:t>People Specialists</a:t>
            </a:r>
          </a:p>
        </p:txBody>
      </p:sp>
      <p:sp>
        <p:nvSpPr>
          <p:cNvPr id="61" name="Title 3">
            <a:extLst>
              <a:ext uri="{FF2B5EF4-FFF2-40B4-BE49-F238E27FC236}">
                <a16:creationId xmlns:a16="http://schemas.microsoft.com/office/drawing/2014/main" xmlns="" id="{7B2FBE07-D158-AD88-D331-043F650B91F9}"/>
              </a:ext>
            </a:extLst>
          </p:cNvPr>
          <p:cNvSpPr txBox="1">
            <a:spLocks/>
          </p:cNvSpPr>
          <p:nvPr/>
        </p:nvSpPr>
        <p:spPr>
          <a:xfrm>
            <a:off x="6416606" y="4682058"/>
            <a:ext cx="1423261" cy="264623"/>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100" dirty="0"/>
              <a:t>System Specialists</a:t>
            </a:r>
          </a:p>
        </p:txBody>
      </p:sp>
      <p:pic>
        <p:nvPicPr>
          <p:cNvPr id="65" name="Picture 4">
            <a:extLst>
              <a:ext uri="{FF2B5EF4-FFF2-40B4-BE49-F238E27FC236}">
                <a16:creationId xmlns:a16="http://schemas.microsoft.com/office/drawing/2014/main" xmlns="" id="{D0DD7F65-1404-6EE9-E342-EF2BFA76F170}"/>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88072" y="3483658"/>
            <a:ext cx="680328" cy="680328"/>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Connector 30">
            <a:extLst>
              <a:ext uri="{FF2B5EF4-FFF2-40B4-BE49-F238E27FC236}">
                <a16:creationId xmlns:a16="http://schemas.microsoft.com/office/drawing/2014/main" xmlns="" id="{4138DEE5-F885-C84A-7000-2C961685D9C5}"/>
              </a:ext>
            </a:extLst>
          </p:cNvPr>
          <p:cNvCxnSpPr>
            <a:cxnSpLocks/>
          </p:cNvCxnSpPr>
          <p:nvPr/>
        </p:nvCxnSpPr>
        <p:spPr>
          <a:xfrm flipV="1">
            <a:off x="1861432" y="3506526"/>
            <a:ext cx="4529458" cy="100986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xmlns="" id="{4D4F3CDD-A1D7-1208-3BE3-1A98C8580E9D}"/>
              </a:ext>
            </a:extLst>
          </p:cNvPr>
          <p:cNvSpPr/>
          <p:nvPr/>
        </p:nvSpPr>
        <p:spPr>
          <a:xfrm>
            <a:off x="5255429" y="3506526"/>
            <a:ext cx="1135461" cy="1003631"/>
          </a:xfrm>
          <a:prstGeom prst="roundRect">
            <a:avLst>
              <a:gd name="adj" fmla="val 13108"/>
            </a:avLst>
          </a:prstGeom>
          <a:solidFill>
            <a:schemeClr val="bg1">
              <a:lumMod val="50000"/>
              <a:alpha val="729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tangle: Rounded Corners 4">
            <a:extLst>
              <a:ext uri="{FF2B5EF4-FFF2-40B4-BE49-F238E27FC236}">
                <a16:creationId xmlns:a16="http://schemas.microsoft.com/office/drawing/2014/main" xmlns="" id="{C349CDF7-DF14-AD51-96B9-0F777469887C}"/>
              </a:ext>
            </a:extLst>
          </p:cNvPr>
          <p:cNvSpPr/>
          <p:nvPr/>
        </p:nvSpPr>
        <p:spPr>
          <a:xfrm>
            <a:off x="8726905" y="3317607"/>
            <a:ext cx="3368841" cy="2860913"/>
          </a:xfrm>
          <a:prstGeom prst="roundRect">
            <a:avLst>
              <a:gd name="adj" fmla="val 5141"/>
            </a:avLst>
          </a:prstGeom>
          <a:solidFill>
            <a:srgbClr val="F0F4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spcBef>
                <a:spcPts val="200"/>
              </a:spcBef>
              <a:spcAft>
                <a:spcPts val="200"/>
              </a:spcAft>
            </a:pPr>
            <a:r>
              <a:rPr lang="en-AU" sz="1200" b="1" dirty="0">
                <a:solidFill>
                  <a:schemeClr val="accent1"/>
                </a:solidFill>
                <a:ea typeface="Roboto" pitchFamily="2" charset="0"/>
                <a:cs typeface="+mj-cs"/>
              </a:rPr>
              <a:t>Recruitment and staff promotion</a:t>
            </a:r>
          </a:p>
          <a:p>
            <a:pPr>
              <a:spcBef>
                <a:spcPts val="200"/>
              </a:spcBef>
              <a:spcAft>
                <a:spcPts val="200"/>
              </a:spcAft>
            </a:pPr>
            <a:r>
              <a:rPr lang="en-AU" sz="1200" dirty="0">
                <a:solidFill>
                  <a:schemeClr val="accent1"/>
                </a:solidFill>
                <a:ea typeface="Roboto" pitchFamily="2" charset="0"/>
                <a:cs typeface="+mj-cs"/>
              </a:rPr>
              <a:t>Current staff management practices effectively assume that neurotypical communications ability and idiosyncrasies are the best filter for valuing our staff.</a:t>
            </a:r>
            <a:br>
              <a:rPr lang="en-AU" sz="1200" dirty="0">
                <a:solidFill>
                  <a:schemeClr val="accent1"/>
                </a:solidFill>
                <a:ea typeface="Roboto" pitchFamily="2" charset="0"/>
                <a:cs typeface="+mj-cs"/>
              </a:rPr>
            </a:br>
            <a:r>
              <a:rPr lang="en-AU" sz="1200" dirty="0">
                <a:solidFill>
                  <a:schemeClr val="accent1"/>
                </a:solidFill>
                <a:ea typeface="Roboto" pitchFamily="2" charset="0"/>
                <a:cs typeface="+mj-cs"/>
              </a:rPr>
              <a:t>As a result, those who can’t communicate well with neurotypicals are treated as less valuable, even if they have precisely the skills we need.</a:t>
            </a:r>
          </a:p>
          <a:p>
            <a:pPr>
              <a:spcBef>
                <a:spcPts val="200"/>
              </a:spcBef>
              <a:spcAft>
                <a:spcPts val="200"/>
              </a:spcAft>
            </a:pPr>
            <a:r>
              <a:rPr lang="en-AU" sz="1200" dirty="0">
                <a:solidFill>
                  <a:schemeClr val="accent1"/>
                </a:solidFill>
                <a:ea typeface="Roboto" pitchFamily="2" charset="0"/>
                <a:cs typeface="+mj-cs"/>
              </a:rPr>
              <a:t>Standard interview and promotion practices demand the skills that systems specialists don’t have, and effectively ignore the critical skills they do have. This has the potential to negatively impact alignment between skills needed and who is hired.</a:t>
            </a:r>
          </a:p>
        </p:txBody>
      </p:sp>
      <p:sp>
        <p:nvSpPr>
          <p:cNvPr id="16" name="Rectangle: Rounded Corners 15">
            <a:extLst>
              <a:ext uri="{FF2B5EF4-FFF2-40B4-BE49-F238E27FC236}">
                <a16:creationId xmlns:a16="http://schemas.microsoft.com/office/drawing/2014/main" xmlns="" id="{2FDAD80A-3961-D106-E88F-C0900A97AFA0}"/>
              </a:ext>
            </a:extLst>
          </p:cNvPr>
          <p:cNvSpPr/>
          <p:nvPr/>
        </p:nvSpPr>
        <p:spPr>
          <a:xfrm>
            <a:off x="8726905" y="214885"/>
            <a:ext cx="3368840" cy="3050937"/>
          </a:xfrm>
          <a:prstGeom prst="roundRect">
            <a:avLst>
              <a:gd name="adj" fmla="val 5141"/>
            </a:avLst>
          </a:prstGeom>
          <a:solidFill>
            <a:srgbClr val="F0F4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spcBef>
                <a:spcPts val="200"/>
              </a:spcBef>
              <a:spcAft>
                <a:spcPts val="200"/>
              </a:spcAft>
            </a:pPr>
            <a:r>
              <a:rPr lang="en-AU" sz="1200" b="1" dirty="0">
                <a:solidFill>
                  <a:schemeClr val="accent1"/>
                </a:solidFill>
                <a:ea typeface="Roboto" pitchFamily="2" charset="0"/>
                <a:cs typeface="+mj-cs"/>
              </a:rPr>
              <a:t>Numbers of impacted staff</a:t>
            </a:r>
          </a:p>
          <a:p>
            <a:pPr>
              <a:spcBef>
                <a:spcPts val="200"/>
              </a:spcBef>
              <a:spcAft>
                <a:spcPts val="200"/>
              </a:spcAft>
            </a:pPr>
            <a:r>
              <a:rPr lang="en-AU" sz="1200" dirty="0">
                <a:solidFill>
                  <a:schemeClr val="accent1"/>
                </a:solidFill>
                <a:ea typeface="Roboto" pitchFamily="2" charset="0"/>
                <a:cs typeface="+mj-cs"/>
              </a:rPr>
              <a:t>In most organisations, more than half of people in technical roles are likely to have at least a mild form of autism.</a:t>
            </a:r>
            <a:r>
              <a:rPr lang="en-AU" sz="1200" b="1" dirty="0">
                <a:solidFill>
                  <a:schemeClr val="accent1"/>
                </a:solidFill>
                <a:ea typeface="Roboto" pitchFamily="2" charset="0"/>
                <a:cs typeface="+mj-cs"/>
              </a:rPr>
              <a:t/>
            </a:r>
            <a:br>
              <a:rPr lang="en-AU" sz="1200" b="1" dirty="0">
                <a:solidFill>
                  <a:schemeClr val="accent1"/>
                </a:solidFill>
                <a:ea typeface="Roboto" pitchFamily="2" charset="0"/>
                <a:cs typeface="+mj-cs"/>
              </a:rPr>
            </a:br>
            <a:r>
              <a:rPr lang="en-AU" sz="1200" dirty="0">
                <a:solidFill>
                  <a:schemeClr val="accent1"/>
                </a:solidFill>
                <a:ea typeface="Roboto" pitchFamily="2" charset="0"/>
                <a:cs typeface="+mj-cs"/>
              </a:rPr>
              <a:t>Most moderately-sized organisations have an IT area, and in most of those, technical people generally make up at least half of the people in IT. So, if the IT part of an organisation has 400 people, then a minimum of 100 people in the autism would be likely to have autism. Minimum.</a:t>
            </a:r>
          </a:p>
          <a:p>
            <a:pPr>
              <a:spcBef>
                <a:spcPts val="200"/>
              </a:spcBef>
              <a:spcAft>
                <a:spcPts val="200"/>
              </a:spcAft>
            </a:pPr>
            <a:r>
              <a:rPr lang="en-AU" sz="1200" dirty="0">
                <a:solidFill>
                  <a:schemeClr val="accent1"/>
                </a:solidFill>
                <a:ea typeface="Roboto" pitchFamily="2" charset="0"/>
                <a:cs typeface="+mj-cs"/>
              </a:rPr>
              <a:t>This is before we factor in all the other disciplines in which the skills that autism infers are likely to be needed – finance, law, IT, organisational design, science, engineering etc.</a:t>
            </a:r>
          </a:p>
        </p:txBody>
      </p:sp>
    </p:spTree>
    <p:extLst>
      <p:ext uri="{BB962C8B-B14F-4D97-AF65-F5344CB8AC3E}">
        <p14:creationId xmlns:p14="http://schemas.microsoft.com/office/powerpoint/2010/main" val="219599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p:txBody>
          <a:bodyPr anchor="t">
            <a:normAutofit fontScale="90000"/>
          </a:bodyPr>
          <a:lstStyle/>
          <a:p>
            <a:r>
              <a:rPr lang="en-AU" sz="3200" dirty="0"/>
              <a:t>Every point on this spectrum brings different skills –</a:t>
            </a:r>
            <a:br>
              <a:rPr lang="en-AU" sz="3200" dirty="0"/>
            </a:br>
            <a:r>
              <a:rPr lang="en-AU" sz="3200" dirty="0"/>
              <a:t>which add up to similar value</a:t>
            </a:r>
            <a:endParaRPr lang="en-AU" dirty="0"/>
          </a:p>
        </p:txBody>
      </p:sp>
      <p:sp>
        <p:nvSpPr>
          <p:cNvPr id="5" name="Title 3">
            <a:extLst>
              <a:ext uri="{FF2B5EF4-FFF2-40B4-BE49-F238E27FC236}">
                <a16:creationId xmlns:a16="http://schemas.microsoft.com/office/drawing/2014/main" xmlns="" id="{4A558606-BED7-3508-7FAC-0004299EEC6F}"/>
              </a:ext>
            </a:extLst>
          </p:cNvPr>
          <p:cNvSpPr txBox="1">
            <a:spLocks/>
          </p:cNvSpPr>
          <p:nvPr/>
        </p:nvSpPr>
        <p:spPr>
          <a:xfrm>
            <a:off x="3089067" y="3445652"/>
            <a:ext cx="2002198" cy="855430"/>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200" b="0" dirty="0">
                <a:latin typeface="+mn-lt"/>
                <a:ea typeface="Roboto" pitchFamily="2" charset="0"/>
              </a:rPr>
              <a:t>We have one group that is extremely good at intuitively understanding people, but not so good at understanding systems.</a:t>
            </a:r>
          </a:p>
        </p:txBody>
      </p:sp>
      <p:sp>
        <p:nvSpPr>
          <p:cNvPr id="10" name="Title 3">
            <a:extLst>
              <a:ext uri="{FF2B5EF4-FFF2-40B4-BE49-F238E27FC236}">
                <a16:creationId xmlns:a16="http://schemas.microsoft.com/office/drawing/2014/main" xmlns="" id="{BB5BC35F-8757-7A8E-BBAB-779E9F77B578}"/>
              </a:ext>
            </a:extLst>
          </p:cNvPr>
          <p:cNvSpPr txBox="1">
            <a:spLocks/>
          </p:cNvSpPr>
          <p:nvPr/>
        </p:nvSpPr>
        <p:spPr>
          <a:xfrm>
            <a:off x="5516026" y="3936102"/>
            <a:ext cx="1082885" cy="521970"/>
          </a:xfrm>
          <a:prstGeom prst="rect">
            <a:avLst/>
          </a:prstGeom>
        </p:spPr>
        <p:txBody>
          <a:bodyPr vert="horz" lIns="0" tIns="0" rIns="0" bIns="0" rtlCol="0" anchor="t">
            <a:normAutofit/>
          </a:bodyPr>
          <a:lstStyle>
            <a:defPPr>
              <a:defRPr lang="en-US"/>
            </a:defPPr>
            <a:lvl1pPr>
              <a:lnSpc>
                <a:spcPct val="90000"/>
              </a:lnSpc>
              <a:spcBef>
                <a:spcPct val="0"/>
              </a:spcBef>
              <a:buNone/>
              <a:defRPr sz="1200" b="0">
                <a:solidFill>
                  <a:schemeClr val="accent1"/>
                </a:solidFill>
                <a:ea typeface="Roboto" pitchFamily="2" charset="0"/>
                <a:cs typeface="+mj-cs"/>
              </a:defRPr>
            </a:lvl1pPr>
          </a:lstStyle>
          <a:p>
            <a:pPr algn="ctr"/>
            <a:r>
              <a:rPr lang="en-AU" dirty="0"/>
              <a:t>… and one group that has a little of both.</a:t>
            </a:r>
          </a:p>
        </p:txBody>
      </p:sp>
      <p:sp>
        <p:nvSpPr>
          <p:cNvPr id="113" name="Title 3">
            <a:extLst>
              <a:ext uri="{FF2B5EF4-FFF2-40B4-BE49-F238E27FC236}">
                <a16:creationId xmlns:a16="http://schemas.microsoft.com/office/drawing/2014/main" xmlns="" id="{F3DE0FC0-5D25-FCF4-5E2A-4E33758EA030}"/>
              </a:ext>
            </a:extLst>
          </p:cNvPr>
          <p:cNvSpPr txBox="1">
            <a:spLocks/>
          </p:cNvSpPr>
          <p:nvPr/>
        </p:nvSpPr>
        <p:spPr>
          <a:xfrm>
            <a:off x="2171566" y="5240831"/>
            <a:ext cx="7771804" cy="94703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1800" b="0" dirty="0">
                <a:latin typeface="+mn-lt"/>
                <a:ea typeface="Roboto" pitchFamily="2" charset="0"/>
              </a:rPr>
              <a:t>Our organisations need all three of these groups. </a:t>
            </a:r>
          </a:p>
          <a:p>
            <a:pPr algn="ctr"/>
            <a:endParaRPr lang="en-AU" sz="1800" b="0" dirty="0">
              <a:latin typeface="+mn-lt"/>
              <a:ea typeface="Roboto" pitchFamily="2" charset="0"/>
            </a:endParaRPr>
          </a:p>
          <a:p>
            <a:pPr algn="ctr"/>
            <a:r>
              <a:rPr lang="en-AU" sz="1800" b="0" dirty="0">
                <a:latin typeface="+mn-lt"/>
                <a:ea typeface="Roboto" pitchFamily="2" charset="0"/>
              </a:rPr>
              <a:t>It needs their specialised expertise, and it needs to learn how to work around what they’re not good at to fully utilise what they’re exceptional at.</a:t>
            </a:r>
          </a:p>
        </p:txBody>
      </p:sp>
      <p:sp>
        <p:nvSpPr>
          <p:cNvPr id="114" name="Title 3">
            <a:extLst>
              <a:ext uri="{FF2B5EF4-FFF2-40B4-BE49-F238E27FC236}">
                <a16:creationId xmlns:a16="http://schemas.microsoft.com/office/drawing/2014/main" xmlns="" id="{F33D7FBF-0F45-0B89-31B0-3C886F8562C4}"/>
              </a:ext>
            </a:extLst>
          </p:cNvPr>
          <p:cNvSpPr txBox="1">
            <a:spLocks/>
          </p:cNvSpPr>
          <p:nvPr/>
        </p:nvSpPr>
        <p:spPr>
          <a:xfrm>
            <a:off x="7219960" y="3445651"/>
            <a:ext cx="1771746" cy="855430"/>
          </a:xfrm>
          <a:prstGeom prst="rect">
            <a:avLst/>
          </a:prstGeom>
        </p:spPr>
        <p:txBody>
          <a:bodyPr vert="horz" lIns="0" tIns="0" rIns="0" bIns="0" rtlCol="0" anchor="t">
            <a:normAutofit/>
          </a:bodyPr>
          <a:lstStyle>
            <a:defPPr>
              <a:defRPr lang="en-US"/>
            </a:defPPr>
            <a:lvl1pPr>
              <a:lnSpc>
                <a:spcPct val="90000"/>
              </a:lnSpc>
              <a:spcBef>
                <a:spcPct val="0"/>
              </a:spcBef>
              <a:buNone/>
              <a:defRPr sz="1200" b="0">
                <a:solidFill>
                  <a:schemeClr val="accent1"/>
                </a:solidFill>
                <a:ea typeface="Roboto" pitchFamily="2" charset="0"/>
                <a:cs typeface="+mj-cs"/>
              </a:defRPr>
            </a:lvl1pPr>
          </a:lstStyle>
          <a:p>
            <a:pPr algn="r"/>
            <a:r>
              <a:rPr lang="en-AU" dirty="0"/>
              <a:t>We have one group that is extremely good at intuitively understanding systems, but not so good at understanding people.</a:t>
            </a:r>
          </a:p>
        </p:txBody>
      </p:sp>
      <p:pic>
        <p:nvPicPr>
          <p:cNvPr id="2" name="Graphic 1">
            <a:extLst>
              <a:ext uri="{FF2B5EF4-FFF2-40B4-BE49-F238E27FC236}">
                <a16:creationId xmlns:a16="http://schemas.microsoft.com/office/drawing/2014/main" xmlns="" id="{5ADCBECB-02B7-84AB-4122-BE0E5E90621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142881" y="3212147"/>
            <a:ext cx="746013" cy="139706"/>
          </a:xfrm>
          <a:prstGeom prst="rect">
            <a:avLst/>
          </a:prstGeom>
        </p:spPr>
      </p:pic>
      <p:pic>
        <p:nvPicPr>
          <p:cNvPr id="7" name="Graphic 6">
            <a:extLst>
              <a:ext uri="{FF2B5EF4-FFF2-40B4-BE49-F238E27FC236}">
                <a16:creationId xmlns:a16="http://schemas.microsoft.com/office/drawing/2014/main" xmlns="" id="{77E3EBFA-DE1D-FAC4-22CE-7549B60E645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155311" y="3226381"/>
            <a:ext cx="746013" cy="139706"/>
          </a:xfrm>
          <a:prstGeom prst="rect">
            <a:avLst/>
          </a:prstGeom>
        </p:spPr>
      </p:pic>
      <p:pic>
        <p:nvPicPr>
          <p:cNvPr id="11" name="Graphic 10">
            <a:extLst>
              <a:ext uri="{FF2B5EF4-FFF2-40B4-BE49-F238E27FC236}">
                <a16:creationId xmlns:a16="http://schemas.microsoft.com/office/drawing/2014/main" xmlns="" id="{04FACACD-98B8-AF6C-43C6-29223E61867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116579" y="3213149"/>
            <a:ext cx="1881779" cy="152422"/>
          </a:xfrm>
          <a:prstGeom prst="rect">
            <a:avLst/>
          </a:prstGeom>
        </p:spPr>
      </p:pic>
      <p:cxnSp>
        <p:nvCxnSpPr>
          <p:cNvPr id="14" name="Connector: Curved 13">
            <a:extLst>
              <a:ext uri="{FF2B5EF4-FFF2-40B4-BE49-F238E27FC236}">
                <a16:creationId xmlns:a16="http://schemas.microsoft.com/office/drawing/2014/main" xmlns="" id="{59509D93-735A-6CA2-6B5B-B30913F10F96}"/>
              </a:ext>
            </a:extLst>
          </p:cNvPr>
          <p:cNvCxnSpPr>
            <a:cxnSpLocks/>
          </p:cNvCxnSpPr>
          <p:nvPr/>
        </p:nvCxnSpPr>
        <p:spPr>
          <a:xfrm rot="16200000" flipH="1">
            <a:off x="4260111" y="4008905"/>
            <a:ext cx="510908" cy="1731943"/>
          </a:xfrm>
          <a:prstGeom prst="curvedConnector3">
            <a:avLst>
              <a:gd name="adj1" fmla="val 50000"/>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xmlns="" id="{A7EC7ED9-E3BE-B1CB-3358-99FAD7CA37EB}"/>
              </a:ext>
            </a:extLst>
          </p:cNvPr>
          <p:cNvCxnSpPr>
            <a:cxnSpLocks/>
          </p:cNvCxnSpPr>
          <p:nvPr/>
        </p:nvCxnSpPr>
        <p:spPr>
          <a:xfrm rot="5400000">
            <a:off x="7435679" y="4008905"/>
            <a:ext cx="510908" cy="1731943"/>
          </a:xfrm>
          <a:prstGeom prst="curvedConnector3">
            <a:avLst>
              <a:gd name="adj1" fmla="val 50000"/>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7625C48A-6530-C7F6-896A-7926E71D19E6}"/>
              </a:ext>
            </a:extLst>
          </p:cNvPr>
          <p:cNvCxnSpPr>
            <a:cxnSpLocks/>
            <a:stCxn id="10" idx="2"/>
            <a:endCxn id="113" idx="0"/>
          </p:cNvCxnSpPr>
          <p:nvPr/>
        </p:nvCxnSpPr>
        <p:spPr>
          <a:xfrm flipH="1">
            <a:off x="6057468" y="4458072"/>
            <a:ext cx="1" cy="78275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xmlns="" id="{B4B37297-0051-5D98-7A4A-03B7B20033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084732" y="1859168"/>
            <a:ext cx="5945472" cy="1311492"/>
          </a:xfrm>
          <a:prstGeom prst="rect">
            <a:avLst/>
          </a:prstGeom>
        </p:spPr>
      </p:pic>
      <p:cxnSp>
        <p:nvCxnSpPr>
          <p:cNvPr id="8" name="Straight Connector 7">
            <a:extLst>
              <a:ext uri="{FF2B5EF4-FFF2-40B4-BE49-F238E27FC236}">
                <a16:creationId xmlns:a16="http://schemas.microsoft.com/office/drawing/2014/main" xmlns="" id="{20A75471-8723-7619-26F2-1A90B1923628}"/>
              </a:ext>
            </a:extLst>
          </p:cNvPr>
          <p:cNvCxnSpPr>
            <a:cxnSpLocks/>
          </p:cNvCxnSpPr>
          <p:nvPr/>
        </p:nvCxnSpPr>
        <p:spPr>
          <a:xfrm flipV="1">
            <a:off x="3094700" y="1833666"/>
            <a:ext cx="6112307" cy="132538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Freeform 179">
            <a:extLst>
              <a:ext uri="{FF2B5EF4-FFF2-40B4-BE49-F238E27FC236}">
                <a16:creationId xmlns:a16="http://schemas.microsoft.com/office/drawing/2014/main" xmlns="" id="{59103809-0CE7-971B-9DBF-CBC772306DBC}"/>
              </a:ext>
            </a:extLst>
          </p:cNvPr>
          <p:cNvSpPr>
            <a:spLocks noEditPoints="1"/>
          </p:cNvSpPr>
          <p:nvPr/>
        </p:nvSpPr>
        <p:spPr bwMode="auto">
          <a:xfrm>
            <a:off x="3307700" y="234111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2" name="Freeform 179">
            <a:extLst>
              <a:ext uri="{FF2B5EF4-FFF2-40B4-BE49-F238E27FC236}">
                <a16:creationId xmlns:a16="http://schemas.microsoft.com/office/drawing/2014/main" xmlns="" id="{7E210723-DAC0-6782-B9AC-F8AEC03E8D45}"/>
              </a:ext>
            </a:extLst>
          </p:cNvPr>
          <p:cNvSpPr>
            <a:spLocks noEditPoints="1"/>
          </p:cNvSpPr>
          <p:nvPr/>
        </p:nvSpPr>
        <p:spPr bwMode="auto">
          <a:xfrm>
            <a:off x="3745525" y="234025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3" name="Freeform 179">
            <a:extLst>
              <a:ext uri="{FF2B5EF4-FFF2-40B4-BE49-F238E27FC236}">
                <a16:creationId xmlns:a16="http://schemas.microsoft.com/office/drawing/2014/main" xmlns="" id="{87FD28F6-C06C-CDB0-E104-DA5BF7CD0049}"/>
              </a:ext>
            </a:extLst>
          </p:cNvPr>
          <p:cNvSpPr>
            <a:spLocks noEditPoints="1"/>
          </p:cNvSpPr>
          <p:nvPr/>
        </p:nvSpPr>
        <p:spPr bwMode="auto">
          <a:xfrm>
            <a:off x="4180819" y="2339571"/>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4" name="Freeform 179">
            <a:extLst>
              <a:ext uri="{FF2B5EF4-FFF2-40B4-BE49-F238E27FC236}">
                <a16:creationId xmlns:a16="http://schemas.microsoft.com/office/drawing/2014/main" xmlns="" id="{1AE278DF-1416-7264-D3FD-4BC7394FDD35}"/>
              </a:ext>
            </a:extLst>
          </p:cNvPr>
          <p:cNvSpPr>
            <a:spLocks noEditPoints="1"/>
          </p:cNvSpPr>
          <p:nvPr/>
        </p:nvSpPr>
        <p:spPr bwMode="auto">
          <a:xfrm>
            <a:off x="4613595" y="234025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5" name="Freeform 179">
            <a:extLst>
              <a:ext uri="{FF2B5EF4-FFF2-40B4-BE49-F238E27FC236}">
                <a16:creationId xmlns:a16="http://schemas.microsoft.com/office/drawing/2014/main" xmlns="" id="{AC3B642A-6EAB-4617-3893-D37C2A077ED5}"/>
              </a:ext>
            </a:extLst>
          </p:cNvPr>
          <p:cNvSpPr>
            <a:spLocks noEditPoints="1"/>
          </p:cNvSpPr>
          <p:nvPr/>
        </p:nvSpPr>
        <p:spPr bwMode="auto">
          <a:xfrm>
            <a:off x="5051420" y="233939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6" name="Freeform 179">
            <a:extLst>
              <a:ext uri="{FF2B5EF4-FFF2-40B4-BE49-F238E27FC236}">
                <a16:creationId xmlns:a16="http://schemas.microsoft.com/office/drawing/2014/main" xmlns="" id="{EE55B3CC-2D14-773A-35B3-0458455BFA39}"/>
              </a:ext>
            </a:extLst>
          </p:cNvPr>
          <p:cNvSpPr>
            <a:spLocks noEditPoints="1"/>
          </p:cNvSpPr>
          <p:nvPr/>
        </p:nvSpPr>
        <p:spPr bwMode="auto">
          <a:xfrm>
            <a:off x="5484196" y="234025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7" name="Freeform 179">
            <a:extLst>
              <a:ext uri="{FF2B5EF4-FFF2-40B4-BE49-F238E27FC236}">
                <a16:creationId xmlns:a16="http://schemas.microsoft.com/office/drawing/2014/main" xmlns="" id="{4C96E75A-7060-E375-FDBE-38C37ADC1FD8}"/>
              </a:ext>
            </a:extLst>
          </p:cNvPr>
          <p:cNvSpPr>
            <a:spLocks noEditPoints="1"/>
          </p:cNvSpPr>
          <p:nvPr/>
        </p:nvSpPr>
        <p:spPr bwMode="auto">
          <a:xfrm>
            <a:off x="5916972" y="234093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8" name="Freeform 179">
            <a:extLst>
              <a:ext uri="{FF2B5EF4-FFF2-40B4-BE49-F238E27FC236}">
                <a16:creationId xmlns:a16="http://schemas.microsoft.com/office/drawing/2014/main" xmlns="" id="{D1A30871-DFF4-7218-42BE-8E6955EF5F2C}"/>
              </a:ext>
            </a:extLst>
          </p:cNvPr>
          <p:cNvSpPr>
            <a:spLocks noEditPoints="1"/>
          </p:cNvSpPr>
          <p:nvPr/>
        </p:nvSpPr>
        <p:spPr bwMode="auto">
          <a:xfrm>
            <a:off x="6354797" y="234007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9" name="Freeform 179">
            <a:extLst>
              <a:ext uri="{FF2B5EF4-FFF2-40B4-BE49-F238E27FC236}">
                <a16:creationId xmlns:a16="http://schemas.microsoft.com/office/drawing/2014/main" xmlns="" id="{9F69786F-0D55-115A-BC5C-702E2F12B036}"/>
              </a:ext>
            </a:extLst>
          </p:cNvPr>
          <p:cNvSpPr>
            <a:spLocks noEditPoints="1"/>
          </p:cNvSpPr>
          <p:nvPr/>
        </p:nvSpPr>
        <p:spPr bwMode="auto">
          <a:xfrm>
            <a:off x="6790091" y="2339392"/>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0" name="Freeform 179">
            <a:extLst>
              <a:ext uri="{FF2B5EF4-FFF2-40B4-BE49-F238E27FC236}">
                <a16:creationId xmlns:a16="http://schemas.microsoft.com/office/drawing/2014/main" xmlns="" id="{06A3F66F-C6D9-5CAB-F220-B4C987B03A36}"/>
              </a:ext>
            </a:extLst>
          </p:cNvPr>
          <p:cNvSpPr>
            <a:spLocks noEditPoints="1"/>
          </p:cNvSpPr>
          <p:nvPr/>
        </p:nvSpPr>
        <p:spPr bwMode="auto">
          <a:xfrm>
            <a:off x="7222867" y="234007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1" name="Freeform 179">
            <a:extLst>
              <a:ext uri="{FF2B5EF4-FFF2-40B4-BE49-F238E27FC236}">
                <a16:creationId xmlns:a16="http://schemas.microsoft.com/office/drawing/2014/main" xmlns="" id="{0B4C5CD7-1B17-9958-D9A1-562886D87E61}"/>
              </a:ext>
            </a:extLst>
          </p:cNvPr>
          <p:cNvSpPr>
            <a:spLocks noEditPoints="1"/>
          </p:cNvSpPr>
          <p:nvPr/>
        </p:nvSpPr>
        <p:spPr bwMode="auto">
          <a:xfrm>
            <a:off x="7660692" y="233921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2" name="Freeform 179">
            <a:extLst>
              <a:ext uri="{FF2B5EF4-FFF2-40B4-BE49-F238E27FC236}">
                <a16:creationId xmlns:a16="http://schemas.microsoft.com/office/drawing/2014/main" xmlns="" id="{F51E9B15-510B-DF8C-7F73-8F464EA2492F}"/>
              </a:ext>
            </a:extLst>
          </p:cNvPr>
          <p:cNvSpPr>
            <a:spLocks noEditPoints="1"/>
          </p:cNvSpPr>
          <p:nvPr/>
        </p:nvSpPr>
        <p:spPr bwMode="auto">
          <a:xfrm>
            <a:off x="8087661" y="234007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3" name="Freeform 179">
            <a:extLst>
              <a:ext uri="{FF2B5EF4-FFF2-40B4-BE49-F238E27FC236}">
                <a16:creationId xmlns:a16="http://schemas.microsoft.com/office/drawing/2014/main" xmlns="" id="{2A412DAF-C920-0F0B-BA5A-4BCA8A478DCE}"/>
              </a:ext>
            </a:extLst>
          </p:cNvPr>
          <p:cNvSpPr>
            <a:spLocks noEditPoints="1"/>
          </p:cNvSpPr>
          <p:nvPr/>
        </p:nvSpPr>
        <p:spPr bwMode="auto">
          <a:xfrm>
            <a:off x="8525486" y="2339213"/>
            <a:ext cx="329600" cy="359799"/>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pic>
        <p:nvPicPr>
          <p:cNvPr id="44" name="Picture 43" descr="A black background with a black square&#10;&#10;Description automatically generated with medium confidence">
            <a:extLst>
              <a:ext uri="{FF2B5EF4-FFF2-40B4-BE49-F238E27FC236}">
                <a16:creationId xmlns:a16="http://schemas.microsoft.com/office/drawing/2014/main" xmlns="" id="{7215538C-0C10-A9F7-7FE2-F0CD4A477AA3}"/>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3685" y="1532491"/>
            <a:ext cx="1608720" cy="1608720"/>
          </a:xfrm>
          <a:prstGeom prst="rect">
            <a:avLst/>
          </a:prstGeom>
          <a:ln>
            <a:noFill/>
          </a:ln>
        </p:spPr>
      </p:pic>
      <p:pic>
        <p:nvPicPr>
          <p:cNvPr id="45" name="Graphic 44">
            <a:extLst>
              <a:ext uri="{FF2B5EF4-FFF2-40B4-BE49-F238E27FC236}">
                <a16:creationId xmlns:a16="http://schemas.microsoft.com/office/drawing/2014/main" xmlns="" id="{F2DF0074-93D8-C76B-276C-933F6995AEA4}"/>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255972" y="1844572"/>
            <a:ext cx="704850" cy="704850"/>
          </a:xfrm>
          <a:prstGeom prst="rect">
            <a:avLst/>
          </a:prstGeom>
        </p:spPr>
      </p:pic>
      <p:sp>
        <p:nvSpPr>
          <p:cNvPr id="46" name="Title 3">
            <a:extLst>
              <a:ext uri="{FF2B5EF4-FFF2-40B4-BE49-F238E27FC236}">
                <a16:creationId xmlns:a16="http://schemas.microsoft.com/office/drawing/2014/main" xmlns="" id="{3047A965-28C8-AEFE-D29C-87F66B787891}"/>
              </a:ext>
            </a:extLst>
          </p:cNvPr>
          <p:cNvSpPr txBox="1">
            <a:spLocks/>
          </p:cNvSpPr>
          <p:nvPr/>
        </p:nvSpPr>
        <p:spPr>
          <a:xfrm>
            <a:off x="658490" y="3372715"/>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People Specialists</a:t>
            </a:r>
          </a:p>
        </p:txBody>
      </p:sp>
      <p:pic>
        <p:nvPicPr>
          <p:cNvPr id="47" name="Picture 46" descr="A black background with a black square&#10;&#10;Description automatically generated with medium confidence">
            <a:extLst>
              <a:ext uri="{FF2B5EF4-FFF2-40B4-BE49-F238E27FC236}">
                <a16:creationId xmlns:a16="http://schemas.microsoft.com/office/drawing/2014/main" xmlns="" id="{FE4409C0-8E2A-6BFA-7E04-374D3A70419C}"/>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9580893" y="1532491"/>
            <a:ext cx="1608720" cy="1608720"/>
          </a:xfrm>
          <a:prstGeom prst="rect">
            <a:avLst/>
          </a:prstGeom>
          <a:ln>
            <a:noFill/>
          </a:ln>
        </p:spPr>
      </p:pic>
      <p:sp>
        <p:nvSpPr>
          <p:cNvPr id="48" name="Title 3">
            <a:extLst>
              <a:ext uri="{FF2B5EF4-FFF2-40B4-BE49-F238E27FC236}">
                <a16:creationId xmlns:a16="http://schemas.microsoft.com/office/drawing/2014/main" xmlns="" id="{0704856A-58F2-4517-F566-D962F22C932D}"/>
              </a:ext>
            </a:extLst>
          </p:cNvPr>
          <p:cNvSpPr txBox="1">
            <a:spLocks/>
          </p:cNvSpPr>
          <p:nvPr/>
        </p:nvSpPr>
        <p:spPr>
          <a:xfrm>
            <a:off x="9405698" y="3374139"/>
            <a:ext cx="1959110" cy="264623"/>
          </a:xfrm>
          <a:prstGeom prst="rect">
            <a:avLst/>
          </a:prstGeom>
        </p:spPr>
        <p:txBody>
          <a:bodyPr vert="horz" lIns="0" tIns="0" rIns="0" bIns="0" rtlCol="0" anchor="t">
            <a:normAutofit fontScale="85000" lnSpcReduction="10000"/>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800" dirty="0"/>
              <a:t>System Specialists</a:t>
            </a:r>
          </a:p>
        </p:txBody>
      </p:sp>
      <p:pic>
        <p:nvPicPr>
          <p:cNvPr id="49" name="Picture 4">
            <a:extLst>
              <a:ext uri="{FF2B5EF4-FFF2-40B4-BE49-F238E27FC236}">
                <a16:creationId xmlns:a16="http://schemas.microsoft.com/office/drawing/2014/main" xmlns="" id="{9CC2E92F-1613-AD67-1124-C02C7C06C574}"/>
              </a:ext>
            </a:extLst>
          </p:cNvPr>
          <p:cNvPicPr>
            <a:picLocks noChangeAspect="1" noChangeArrowheads="1"/>
          </p:cNvPicPr>
          <p:nvPr/>
        </p:nvPicPr>
        <p:blipFill>
          <a:blip r:embed="rId10"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0090" y="1711834"/>
            <a:ext cx="970327" cy="97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15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xmlns="" id="{F2C963C4-F065-4F49-1566-7260EE5079AF}"/>
              </a:ext>
            </a:extLst>
          </p:cNvPr>
          <p:cNvSpPr/>
          <p:nvPr/>
        </p:nvSpPr>
        <p:spPr>
          <a:xfrm>
            <a:off x="6446957" y="1438841"/>
            <a:ext cx="5356668" cy="4725456"/>
          </a:xfrm>
          <a:prstGeom prst="roundRect">
            <a:avLst>
              <a:gd name="adj" fmla="val 6370"/>
            </a:avLst>
          </a:prstGeom>
          <a:solidFill>
            <a:srgbClr val="F0F4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Rounded Corners 8">
            <a:extLst>
              <a:ext uri="{FF2B5EF4-FFF2-40B4-BE49-F238E27FC236}">
                <a16:creationId xmlns:a16="http://schemas.microsoft.com/office/drawing/2014/main" xmlns="" id="{F14D67D1-F749-A02E-F38A-B2A2537A3617}"/>
              </a:ext>
            </a:extLst>
          </p:cNvPr>
          <p:cNvSpPr/>
          <p:nvPr/>
        </p:nvSpPr>
        <p:spPr>
          <a:xfrm>
            <a:off x="509453" y="1420553"/>
            <a:ext cx="5356668" cy="4725456"/>
          </a:xfrm>
          <a:prstGeom prst="roundRect">
            <a:avLst>
              <a:gd name="adj" fmla="val 6370"/>
            </a:avLst>
          </a:prstGeom>
          <a:solidFill>
            <a:srgbClr val="F0F4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8" name="Graphic 17">
            <a:extLst>
              <a:ext uri="{FF2B5EF4-FFF2-40B4-BE49-F238E27FC236}">
                <a16:creationId xmlns:a16="http://schemas.microsoft.com/office/drawing/2014/main" xmlns="" id="{8512E450-A3AF-C6E2-F304-891828A5C6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373186" y="2746336"/>
            <a:ext cx="2178537" cy="480560"/>
          </a:xfrm>
          <a:prstGeom prst="rect">
            <a:avLst/>
          </a:prstGeom>
        </p:spPr>
      </p:pic>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a:xfrm>
            <a:off x="589171" y="579797"/>
            <a:ext cx="11472595" cy="765611"/>
          </a:xfrm>
        </p:spPr>
        <p:txBody>
          <a:bodyPr anchor="t">
            <a:normAutofit fontScale="90000"/>
          </a:bodyPr>
          <a:lstStyle/>
          <a:p>
            <a:r>
              <a:rPr lang="en-AU" sz="3200" dirty="0"/>
              <a:t>Bringing complementary skills together.</a:t>
            </a:r>
            <a:br>
              <a:rPr lang="en-AU" sz="3200" dirty="0"/>
            </a:br>
            <a:r>
              <a:rPr lang="en-AU" sz="3200" dirty="0"/>
              <a:t>Two ways to utilise different skills in organisations.</a:t>
            </a:r>
            <a:endParaRPr lang="en-AU" dirty="0"/>
          </a:p>
        </p:txBody>
      </p:sp>
      <p:sp>
        <p:nvSpPr>
          <p:cNvPr id="87" name="Title 3">
            <a:extLst>
              <a:ext uri="{FF2B5EF4-FFF2-40B4-BE49-F238E27FC236}">
                <a16:creationId xmlns:a16="http://schemas.microsoft.com/office/drawing/2014/main" xmlns="" id="{68B9BBF8-D837-0BFF-AD35-D8574742703E}"/>
              </a:ext>
            </a:extLst>
          </p:cNvPr>
          <p:cNvSpPr txBox="1">
            <a:spLocks/>
          </p:cNvSpPr>
          <p:nvPr/>
        </p:nvSpPr>
        <p:spPr>
          <a:xfrm>
            <a:off x="6499123" y="1512772"/>
            <a:ext cx="5183424" cy="997196"/>
          </a:xfrm>
          <a:prstGeom prst="rect">
            <a:avLst/>
          </a:prstGeom>
        </p:spPr>
        <p:txBody>
          <a:bodyPr vert="horz" lIns="0" tIns="0" rIns="0" bIns="0" rtlCol="0" anchor="t">
            <a:spAutoFit/>
          </a:bodyPr>
          <a:lstStyle>
            <a:defPPr>
              <a:defRPr lang="en-US"/>
            </a:defPPr>
            <a:lvl1pPr>
              <a:lnSpc>
                <a:spcPct val="90000"/>
              </a:lnSpc>
              <a:spcBef>
                <a:spcPct val="0"/>
              </a:spcBef>
              <a:buNone/>
              <a:defRPr b="0">
                <a:solidFill>
                  <a:srgbClr val="2F64AB"/>
                </a:solidFill>
                <a:latin typeface="+mj-lt"/>
                <a:ea typeface="+mj-ea"/>
                <a:cs typeface="+mj-cs"/>
              </a:defRPr>
            </a:lvl1pPr>
          </a:lstStyle>
          <a:p>
            <a:pPr algn="ctr"/>
            <a:r>
              <a:rPr lang="en-AU" sz="1800" b="1" dirty="0">
                <a:solidFill>
                  <a:schemeClr val="accent1"/>
                </a:solidFill>
              </a:rPr>
              <a:t>Genuine MDTs</a:t>
            </a:r>
          </a:p>
          <a:p>
            <a:pPr algn="ctr"/>
            <a:endParaRPr lang="en-AU" b="1" dirty="0">
              <a:solidFill>
                <a:schemeClr val="accent1"/>
              </a:solidFill>
            </a:endParaRPr>
          </a:p>
          <a:p>
            <a:pPr algn="ctr"/>
            <a:r>
              <a:rPr lang="en-AU" b="1" dirty="0"/>
              <a:t>Complementary Skills in MDTs to identify new ideas, insights and solutions.</a:t>
            </a:r>
          </a:p>
        </p:txBody>
      </p:sp>
      <p:sp>
        <p:nvSpPr>
          <p:cNvPr id="142" name="Title 3">
            <a:extLst>
              <a:ext uri="{FF2B5EF4-FFF2-40B4-BE49-F238E27FC236}">
                <a16:creationId xmlns:a16="http://schemas.microsoft.com/office/drawing/2014/main" xmlns="" id="{838ABD91-0E40-87EF-5E40-06E7FD669FC0}"/>
              </a:ext>
            </a:extLst>
          </p:cNvPr>
          <p:cNvSpPr txBox="1">
            <a:spLocks/>
          </p:cNvSpPr>
          <p:nvPr/>
        </p:nvSpPr>
        <p:spPr>
          <a:xfrm>
            <a:off x="3314194" y="4508634"/>
            <a:ext cx="2385662" cy="293090"/>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400" b="0" dirty="0">
                <a:latin typeface="+mn-lt"/>
                <a:ea typeface="Roboto" pitchFamily="2" charset="0"/>
              </a:rPr>
              <a:t>Systems specialist concepts</a:t>
            </a:r>
          </a:p>
        </p:txBody>
      </p:sp>
      <p:sp>
        <p:nvSpPr>
          <p:cNvPr id="86" name="Title 3">
            <a:extLst>
              <a:ext uri="{FF2B5EF4-FFF2-40B4-BE49-F238E27FC236}">
                <a16:creationId xmlns:a16="http://schemas.microsoft.com/office/drawing/2014/main" xmlns="" id="{BC64EEFA-382E-7327-CDBD-323B8DFB65BF}"/>
              </a:ext>
            </a:extLst>
          </p:cNvPr>
          <p:cNvSpPr txBox="1">
            <a:spLocks/>
          </p:cNvSpPr>
          <p:nvPr/>
        </p:nvSpPr>
        <p:spPr>
          <a:xfrm>
            <a:off x="509452" y="5604277"/>
            <a:ext cx="5356668" cy="310839"/>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2000" dirty="0">
                <a:solidFill>
                  <a:srgbClr val="2F64AB"/>
                </a:solidFill>
              </a:rPr>
              <a:t>Results in clear communication</a:t>
            </a:r>
          </a:p>
        </p:txBody>
      </p:sp>
      <p:sp>
        <p:nvSpPr>
          <p:cNvPr id="144" name="Title 3">
            <a:extLst>
              <a:ext uri="{FF2B5EF4-FFF2-40B4-BE49-F238E27FC236}">
                <a16:creationId xmlns:a16="http://schemas.microsoft.com/office/drawing/2014/main" xmlns="" id="{DB8BB949-3D07-2CB6-730E-2F3B0B06EF01}"/>
              </a:ext>
            </a:extLst>
          </p:cNvPr>
          <p:cNvSpPr txBox="1">
            <a:spLocks/>
          </p:cNvSpPr>
          <p:nvPr/>
        </p:nvSpPr>
        <p:spPr>
          <a:xfrm>
            <a:off x="6393625" y="5575342"/>
            <a:ext cx="5356667" cy="36870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2000" dirty="0">
                <a:solidFill>
                  <a:srgbClr val="2F64AB"/>
                </a:solidFill>
              </a:rPr>
              <a:t>Leads to diverse, new insightful ideas</a:t>
            </a:r>
          </a:p>
        </p:txBody>
      </p:sp>
      <p:sp>
        <p:nvSpPr>
          <p:cNvPr id="145" name="Title 3">
            <a:extLst>
              <a:ext uri="{FF2B5EF4-FFF2-40B4-BE49-F238E27FC236}">
                <a16:creationId xmlns:a16="http://schemas.microsoft.com/office/drawing/2014/main" xmlns="" id="{B86D63FD-6456-6A02-B757-491343EDAB36}"/>
              </a:ext>
            </a:extLst>
          </p:cNvPr>
          <p:cNvSpPr txBox="1">
            <a:spLocks/>
          </p:cNvSpPr>
          <p:nvPr/>
        </p:nvSpPr>
        <p:spPr>
          <a:xfrm>
            <a:off x="726491" y="4508634"/>
            <a:ext cx="2610007" cy="293090"/>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AU" sz="1400" b="0" dirty="0">
                <a:latin typeface="+mn-lt"/>
                <a:ea typeface="Roboto" pitchFamily="2" charset="0"/>
              </a:rPr>
              <a:t>People specialist insights</a:t>
            </a:r>
          </a:p>
        </p:txBody>
      </p:sp>
      <p:sp>
        <p:nvSpPr>
          <p:cNvPr id="149" name="Title 3">
            <a:extLst>
              <a:ext uri="{FF2B5EF4-FFF2-40B4-BE49-F238E27FC236}">
                <a16:creationId xmlns:a16="http://schemas.microsoft.com/office/drawing/2014/main" xmlns="" id="{18648332-E88B-6D66-DA40-FDF3A95294CA}"/>
              </a:ext>
            </a:extLst>
          </p:cNvPr>
          <p:cNvSpPr txBox="1">
            <a:spLocks/>
          </p:cNvSpPr>
          <p:nvPr/>
        </p:nvSpPr>
        <p:spPr>
          <a:xfrm>
            <a:off x="6821226" y="4934814"/>
            <a:ext cx="4814669" cy="581698"/>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1400" b="0" dirty="0">
                <a:latin typeface="+mn-lt"/>
                <a:ea typeface="Roboto" pitchFamily="2" charset="0"/>
              </a:rPr>
              <a:t>Genuinely Multi-Disciplinary Teams (MDTs) spanning disciplines and perspectives by combining complementary skills to create valuable new insights and holistic solutions.</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xmlns="" id="{148200D9-914F-7DA6-1413-393AD6E8EBBD}"/>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H="1">
            <a:off x="4060700" y="3233156"/>
            <a:ext cx="1173902" cy="1173903"/>
          </a:xfrm>
          <a:prstGeom prst="rect">
            <a:avLst/>
          </a:prstGeom>
          <a:ln>
            <a:noFill/>
          </a:ln>
        </p:spPr>
      </p:pic>
      <p:grpSp>
        <p:nvGrpSpPr>
          <p:cNvPr id="83" name="Group 82">
            <a:extLst>
              <a:ext uri="{FF2B5EF4-FFF2-40B4-BE49-F238E27FC236}">
                <a16:creationId xmlns:a16="http://schemas.microsoft.com/office/drawing/2014/main" xmlns="" id="{F54D7F77-A759-297B-5CDD-191895BDC3CD}"/>
              </a:ext>
            </a:extLst>
          </p:cNvPr>
          <p:cNvGrpSpPr/>
          <p:nvPr/>
        </p:nvGrpSpPr>
        <p:grpSpPr>
          <a:xfrm>
            <a:off x="1072241" y="3244005"/>
            <a:ext cx="1173902" cy="1173904"/>
            <a:chOff x="-92430" y="2734773"/>
            <a:chExt cx="1608720" cy="1608720"/>
          </a:xfrm>
        </p:grpSpPr>
        <p:pic>
          <p:nvPicPr>
            <p:cNvPr id="84" name="Picture 83" descr="A black background with a black square&#10;&#10;Description automatically generated with medium confidence">
              <a:extLst>
                <a:ext uri="{FF2B5EF4-FFF2-40B4-BE49-F238E27FC236}">
                  <a16:creationId xmlns:a16="http://schemas.microsoft.com/office/drawing/2014/main" xmlns="" id="{43FE8490-3948-E896-4726-205EB6F4452C}"/>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2430" y="2734773"/>
              <a:ext cx="1608720" cy="1608720"/>
            </a:xfrm>
            <a:prstGeom prst="rect">
              <a:avLst/>
            </a:prstGeom>
            <a:ln>
              <a:noFill/>
            </a:ln>
          </p:spPr>
        </p:pic>
        <p:pic>
          <p:nvPicPr>
            <p:cNvPr id="85" name="Graphic 84">
              <a:extLst>
                <a:ext uri="{FF2B5EF4-FFF2-40B4-BE49-F238E27FC236}">
                  <a16:creationId xmlns:a16="http://schemas.microsoft.com/office/drawing/2014/main" xmlns="" id="{083E3914-AA9C-E1DB-3BD7-49AE4CC92DA9}"/>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29857" y="2986871"/>
              <a:ext cx="704849" cy="704850"/>
            </a:xfrm>
            <a:prstGeom prst="rect">
              <a:avLst/>
            </a:prstGeom>
          </p:spPr>
        </p:pic>
      </p:grpSp>
      <p:pic>
        <p:nvPicPr>
          <p:cNvPr id="12" name="Picture 11">
            <a:extLst>
              <a:ext uri="{FF2B5EF4-FFF2-40B4-BE49-F238E27FC236}">
                <a16:creationId xmlns:a16="http://schemas.microsoft.com/office/drawing/2014/main" xmlns="" id="{99B11E53-D585-32B1-4582-D435EACFBE4A}"/>
              </a:ext>
            </a:extLst>
          </p:cNvPr>
          <p:cNvPicPr>
            <a:picLocks noChangeAspect="1"/>
          </p:cNvPicPr>
          <p:nvPr/>
        </p:nvPicPr>
        <p:blipFill>
          <a:blip r:embed="rId8" cstate="print">
            <a:alphaModFix amt="70000"/>
            <a:extLst>
              <a:ext uri="{28A0092B-C50C-407E-A947-70E740481C1C}">
                <a14:useLocalDpi xmlns:a14="http://schemas.microsoft.com/office/drawing/2010/main" val="0"/>
              </a:ext>
            </a:extLst>
          </a:blip>
          <a:stretch>
            <a:fillRect/>
          </a:stretch>
        </p:blipFill>
        <p:spPr>
          <a:xfrm>
            <a:off x="3083912" y="3690099"/>
            <a:ext cx="244551" cy="244552"/>
          </a:xfrm>
          <a:prstGeom prst="rect">
            <a:avLst/>
          </a:prstGeom>
        </p:spPr>
      </p:pic>
      <p:pic>
        <p:nvPicPr>
          <p:cNvPr id="17" name="Picture 4">
            <a:extLst>
              <a:ext uri="{FF2B5EF4-FFF2-40B4-BE49-F238E27FC236}">
                <a16:creationId xmlns:a16="http://schemas.microsoft.com/office/drawing/2014/main" xmlns="" id="{701CC574-49FA-30EC-4E10-7C5AAFB8D415}"/>
              </a:ext>
            </a:extLst>
          </p:cNvPr>
          <p:cNvPicPr>
            <a:picLocks noChangeAspect="1" noChangeArrowheads="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63103" y="3350160"/>
            <a:ext cx="696241" cy="696241"/>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a:extLst>
              <a:ext uri="{FF2B5EF4-FFF2-40B4-BE49-F238E27FC236}">
                <a16:creationId xmlns:a16="http://schemas.microsoft.com/office/drawing/2014/main" xmlns="" id="{43AB8752-1A74-9951-2D4B-E0E5E92032F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798400" y="2762411"/>
            <a:ext cx="2194080" cy="483988"/>
          </a:xfrm>
          <a:prstGeom prst="rect">
            <a:avLst/>
          </a:prstGeom>
        </p:spPr>
      </p:pic>
      <p:sp>
        <p:nvSpPr>
          <p:cNvPr id="5" name="Title 3">
            <a:extLst>
              <a:ext uri="{FF2B5EF4-FFF2-40B4-BE49-F238E27FC236}">
                <a16:creationId xmlns:a16="http://schemas.microsoft.com/office/drawing/2014/main" xmlns="" id="{0DB66F1C-CFB0-1260-F6CF-45C29E06884F}"/>
              </a:ext>
            </a:extLst>
          </p:cNvPr>
          <p:cNvSpPr txBox="1">
            <a:spLocks/>
          </p:cNvSpPr>
          <p:nvPr/>
        </p:nvSpPr>
        <p:spPr>
          <a:xfrm>
            <a:off x="780452" y="4934814"/>
            <a:ext cx="4814669" cy="581698"/>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1400" b="0" dirty="0">
                <a:latin typeface="+mn-lt"/>
                <a:ea typeface="Roboto" pitchFamily="2" charset="0"/>
              </a:rPr>
              <a:t>System specialists develop concepts (over weeks or years), then work with communication specialists to translate those ideas into forms that will work for general populations.</a:t>
            </a:r>
          </a:p>
        </p:txBody>
      </p:sp>
      <p:pic>
        <p:nvPicPr>
          <p:cNvPr id="7" name="Graphic 6">
            <a:extLst>
              <a:ext uri="{FF2B5EF4-FFF2-40B4-BE49-F238E27FC236}">
                <a16:creationId xmlns:a16="http://schemas.microsoft.com/office/drawing/2014/main" xmlns="" id="{2B2917ED-64ED-A2C7-8777-9AA0E0FBA4C4}"/>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7786650" y="2793078"/>
            <a:ext cx="2745688" cy="1699712"/>
          </a:xfrm>
          <a:prstGeom prst="rect">
            <a:avLst/>
          </a:prstGeom>
        </p:spPr>
      </p:pic>
      <p:sp>
        <p:nvSpPr>
          <p:cNvPr id="13" name="Freeform 179">
            <a:extLst>
              <a:ext uri="{FF2B5EF4-FFF2-40B4-BE49-F238E27FC236}">
                <a16:creationId xmlns:a16="http://schemas.microsoft.com/office/drawing/2014/main" xmlns="" id="{01140FBD-5BEA-A5B6-9B52-A940F9098FE8}"/>
              </a:ext>
            </a:extLst>
          </p:cNvPr>
          <p:cNvSpPr>
            <a:spLocks/>
          </p:cNvSpPr>
          <p:nvPr/>
        </p:nvSpPr>
        <p:spPr bwMode="auto">
          <a:xfrm>
            <a:off x="8998169" y="4137936"/>
            <a:ext cx="293596" cy="32049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4" name="Freeform 179">
            <a:extLst>
              <a:ext uri="{FF2B5EF4-FFF2-40B4-BE49-F238E27FC236}">
                <a16:creationId xmlns:a16="http://schemas.microsoft.com/office/drawing/2014/main" xmlns="" id="{403238E1-0C9B-8FFB-977D-E4B82B906DD7}"/>
              </a:ext>
            </a:extLst>
          </p:cNvPr>
          <p:cNvSpPr>
            <a:spLocks/>
          </p:cNvSpPr>
          <p:nvPr/>
        </p:nvSpPr>
        <p:spPr bwMode="auto">
          <a:xfrm>
            <a:off x="9004690" y="2827530"/>
            <a:ext cx="239746" cy="261712"/>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16" name="Freeform 179">
            <a:extLst>
              <a:ext uri="{FF2B5EF4-FFF2-40B4-BE49-F238E27FC236}">
                <a16:creationId xmlns:a16="http://schemas.microsoft.com/office/drawing/2014/main" xmlns="" id="{21B5E6A6-08C3-AD80-D0E7-E2C345021994}"/>
              </a:ext>
            </a:extLst>
          </p:cNvPr>
          <p:cNvSpPr>
            <a:spLocks/>
          </p:cNvSpPr>
          <p:nvPr/>
        </p:nvSpPr>
        <p:spPr bwMode="auto">
          <a:xfrm>
            <a:off x="9479041" y="2877581"/>
            <a:ext cx="230388" cy="25149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6" name="Freeform 179">
            <a:extLst>
              <a:ext uri="{FF2B5EF4-FFF2-40B4-BE49-F238E27FC236}">
                <a16:creationId xmlns:a16="http://schemas.microsoft.com/office/drawing/2014/main" xmlns="" id="{E0A8C4B7-EE28-BB6A-6B5D-645826B10D7C}"/>
              </a:ext>
            </a:extLst>
          </p:cNvPr>
          <p:cNvSpPr>
            <a:spLocks/>
          </p:cNvSpPr>
          <p:nvPr/>
        </p:nvSpPr>
        <p:spPr bwMode="auto">
          <a:xfrm>
            <a:off x="9876394" y="2996710"/>
            <a:ext cx="205822" cy="224680"/>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7" name="Freeform 179">
            <a:extLst>
              <a:ext uri="{FF2B5EF4-FFF2-40B4-BE49-F238E27FC236}">
                <a16:creationId xmlns:a16="http://schemas.microsoft.com/office/drawing/2014/main" xmlns="" id="{F5C18994-43D4-ABBB-716C-CD962B5E9C3F}"/>
              </a:ext>
            </a:extLst>
          </p:cNvPr>
          <p:cNvSpPr>
            <a:spLocks/>
          </p:cNvSpPr>
          <p:nvPr/>
        </p:nvSpPr>
        <p:spPr bwMode="auto">
          <a:xfrm>
            <a:off x="9474742" y="4115855"/>
            <a:ext cx="282136" cy="30798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29" name="Freeform 179">
            <a:extLst>
              <a:ext uri="{FF2B5EF4-FFF2-40B4-BE49-F238E27FC236}">
                <a16:creationId xmlns:a16="http://schemas.microsoft.com/office/drawing/2014/main" xmlns="" id="{D7C78E14-A92E-0AD8-1474-8D2869CA256C}"/>
              </a:ext>
            </a:extLst>
          </p:cNvPr>
          <p:cNvSpPr>
            <a:spLocks/>
          </p:cNvSpPr>
          <p:nvPr/>
        </p:nvSpPr>
        <p:spPr bwMode="auto">
          <a:xfrm>
            <a:off x="8577988" y="2883342"/>
            <a:ext cx="230388" cy="25149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0" name="Freeform 179">
            <a:extLst>
              <a:ext uri="{FF2B5EF4-FFF2-40B4-BE49-F238E27FC236}">
                <a16:creationId xmlns:a16="http://schemas.microsoft.com/office/drawing/2014/main" xmlns="" id="{CEF88C4C-4718-7D94-3F46-928A238B10C6}"/>
              </a:ext>
            </a:extLst>
          </p:cNvPr>
          <p:cNvSpPr>
            <a:spLocks/>
          </p:cNvSpPr>
          <p:nvPr/>
        </p:nvSpPr>
        <p:spPr bwMode="auto">
          <a:xfrm>
            <a:off x="8563136" y="4115855"/>
            <a:ext cx="282136" cy="30798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1" name="Freeform 179">
            <a:extLst>
              <a:ext uri="{FF2B5EF4-FFF2-40B4-BE49-F238E27FC236}">
                <a16:creationId xmlns:a16="http://schemas.microsoft.com/office/drawing/2014/main" xmlns="" id="{9B1F311D-205D-2E40-3B35-AEC436101BE6}"/>
              </a:ext>
            </a:extLst>
          </p:cNvPr>
          <p:cNvSpPr>
            <a:spLocks/>
          </p:cNvSpPr>
          <p:nvPr/>
        </p:nvSpPr>
        <p:spPr bwMode="auto">
          <a:xfrm>
            <a:off x="9913898" y="3994702"/>
            <a:ext cx="252052" cy="27514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2" name="Freeform 179">
            <a:extLst>
              <a:ext uri="{FF2B5EF4-FFF2-40B4-BE49-F238E27FC236}">
                <a16:creationId xmlns:a16="http://schemas.microsoft.com/office/drawing/2014/main" xmlns="" id="{C48EEC73-A9AF-15B0-6F8F-E6E0D3C77B9F}"/>
              </a:ext>
            </a:extLst>
          </p:cNvPr>
          <p:cNvSpPr>
            <a:spLocks/>
          </p:cNvSpPr>
          <p:nvPr/>
        </p:nvSpPr>
        <p:spPr bwMode="auto">
          <a:xfrm>
            <a:off x="8196222" y="4022740"/>
            <a:ext cx="252052" cy="275146"/>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37" name="Freeform 179">
            <a:extLst>
              <a:ext uri="{FF2B5EF4-FFF2-40B4-BE49-F238E27FC236}">
                <a16:creationId xmlns:a16="http://schemas.microsoft.com/office/drawing/2014/main" xmlns="" id="{D726100B-3F91-53BD-B232-83C0B5242E74}"/>
              </a:ext>
            </a:extLst>
          </p:cNvPr>
          <p:cNvSpPr>
            <a:spLocks/>
          </p:cNvSpPr>
          <p:nvPr/>
        </p:nvSpPr>
        <p:spPr bwMode="auto">
          <a:xfrm>
            <a:off x="8153027" y="3021943"/>
            <a:ext cx="205822" cy="224680"/>
          </a:xfrm>
          <a:custGeom>
            <a:avLst/>
            <a:gdLst>
              <a:gd name="T0" fmla="*/ 34 w 337"/>
              <a:gd name="T1" fmla="*/ 351 h 368"/>
              <a:gd name="T2" fmla="*/ 169 w 337"/>
              <a:gd name="T3" fmla="*/ 216 h 368"/>
              <a:gd name="T4" fmla="*/ 304 w 337"/>
              <a:gd name="T5" fmla="*/ 351 h 368"/>
              <a:gd name="T6" fmla="*/ 304 w 337"/>
              <a:gd name="T7" fmla="*/ 368 h 368"/>
              <a:gd name="T8" fmla="*/ 337 w 337"/>
              <a:gd name="T9" fmla="*/ 368 h 368"/>
              <a:gd name="T10" fmla="*/ 337 w 337"/>
              <a:gd name="T11" fmla="*/ 351 h 368"/>
              <a:gd name="T12" fmla="*/ 242 w 337"/>
              <a:gd name="T13" fmla="*/ 199 h 368"/>
              <a:gd name="T14" fmla="*/ 233 w 337"/>
              <a:gd name="T15" fmla="*/ 195 h 368"/>
              <a:gd name="T16" fmla="*/ 241 w 337"/>
              <a:gd name="T17" fmla="*/ 188 h 368"/>
              <a:gd name="T18" fmla="*/ 277 w 337"/>
              <a:gd name="T19" fmla="*/ 108 h 368"/>
              <a:gd name="T20" fmla="*/ 169 w 337"/>
              <a:gd name="T21" fmla="*/ 0 h 368"/>
              <a:gd name="T22" fmla="*/ 61 w 337"/>
              <a:gd name="T23" fmla="*/ 108 h 368"/>
              <a:gd name="T24" fmla="*/ 97 w 337"/>
              <a:gd name="T25" fmla="*/ 188 h 368"/>
              <a:gd name="T26" fmla="*/ 104 w 337"/>
              <a:gd name="T27" fmla="*/ 195 h 368"/>
              <a:gd name="T28" fmla="*/ 95 w 337"/>
              <a:gd name="T29" fmla="*/ 199 h 368"/>
              <a:gd name="T30" fmla="*/ 0 w 337"/>
              <a:gd name="T31" fmla="*/ 351 h 368"/>
              <a:gd name="T32" fmla="*/ 0 w 337"/>
              <a:gd name="T33" fmla="*/ 368 h 368"/>
              <a:gd name="T34" fmla="*/ 34 w 337"/>
              <a:gd name="T35" fmla="*/ 368 h 368"/>
              <a:gd name="T36" fmla="*/ 34 w 337"/>
              <a:gd name="T37" fmla="*/ 351 h 368"/>
              <a:gd name="T38" fmla="*/ 169 w 337"/>
              <a:gd name="T39" fmla="*/ 34 h 368"/>
              <a:gd name="T40" fmla="*/ 243 w 337"/>
              <a:gd name="T41" fmla="*/ 108 h 368"/>
              <a:gd name="T42" fmla="*/ 169 w 337"/>
              <a:gd name="T43" fmla="*/ 182 h 368"/>
              <a:gd name="T44" fmla="*/ 94 w 337"/>
              <a:gd name="T45" fmla="*/ 108 h 368"/>
              <a:gd name="T46" fmla="*/ 169 w 337"/>
              <a:gd name="T47" fmla="*/ 3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7" h="368">
                <a:moveTo>
                  <a:pt x="34" y="351"/>
                </a:moveTo>
                <a:cubicBezTo>
                  <a:pt x="34" y="276"/>
                  <a:pt x="94" y="216"/>
                  <a:pt x="169" y="216"/>
                </a:cubicBezTo>
                <a:cubicBezTo>
                  <a:pt x="243" y="216"/>
                  <a:pt x="304" y="276"/>
                  <a:pt x="304" y="351"/>
                </a:cubicBezTo>
                <a:cubicBezTo>
                  <a:pt x="304" y="368"/>
                  <a:pt x="304" y="368"/>
                  <a:pt x="304" y="368"/>
                </a:cubicBezTo>
                <a:cubicBezTo>
                  <a:pt x="337" y="368"/>
                  <a:pt x="337" y="368"/>
                  <a:pt x="337" y="368"/>
                </a:cubicBezTo>
                <a:cubicBezTo>
                  <a:pt x="337" y="351"/>
                  <a:pt x="337" y="351"/>
                  <a:pt x="337" y="351"/>
                </a:cubicBezTo>
                <a:cubicBezTo>
                  <a:pt x="337" y="287"/>
                  <a:pt x="300" y="227"/>
                  <a:pt x="242" y="199"/>
                </a:cubicBezTo>
                <a:cubicBezTo>
                  <a:pt x="233" y="195"/>
                  <a:pt x="233" y="195"/>
                  <a:pt x="233" y="195"/>
                </a:cubicBezTo>
                <a:cubicBezTo>
                  <a:pt x="241" y="188"/>
                  <a:pt x="241" y="188"/>
                  <a:pt x="241" y="188"/>
                </a:cubicBezTo>
                <a:cubicBezTo>
                  <a:pt x="263" y="168"/>
                  <a:pt x="277" y="138"/>
                  <a:pt x="277" y="108"/>
                </a:cubicBezTo>
                <a:cubicBezTo>
                  <a:pt x="277" y="48"/>
                  <a:pt x="228" y="0"/>
                  <a:pt x="169" y="0"/>
                </a:cubicBezTo>
                <a:cubicBezTo>
                  <a:pt x="109" y="0"/>
                  <a:pt x="61" y="48"/>
                  <a:pt x="61" y="108"/>
                </a:cubicBezTo>
                <a:cubicBezTo>
                  <a:pt x="61" y="138"/>
                  <a:pt x="74" y="168"/>
                  <a:pt x="97" y="188"/>
                </a:cubicBezTo>
                <a:cubicBezTo>
                  <a:pt x="104" y="195"/>
                  <a:pt x="104" y="195"/>
                  <a:pt x="104" y="195"/>
                </a:cubicBezTo>
                <a:cubicBezTo>
                  <a:pt x="95" y="199"/>
                  <a:pt x="95" y="199"/>
                  <a:pt x="95" y="199"/>
                </a:cubicBezTo>
                <a:cubicBezTo>
                  <a:pt x="37" y="227"/>
                  <a:pt x="0" y="287"/>
                  <a:pt x="0" y="351"/>
                </a:cubicBezTo>
                <a:cubicBezTo>
                  <a:pt x="0" y="368"/>
                  <a:pt x="0" y="368"/>
                  <a:pt x="0" y="368"/>
                </a:cubicBezTo>
                <a:cubicBezTo>
                  <a:pt x="34" y="368"/>
                  <a:pt x="34" y="368"/>
                  <a:pt x="34" y="368"/>
                </a:cubicBezTo>
                <a:lnTo>
                  <a:pt x="34" y="351"/>
                </a:lnTo>
                <a:close/>
                <a:moveTo>
                  <a:pt x="169" y="34"/>
                </a:moveTo>
                <a:cubicBezTo>
                  <a:pt x="210" y="34"/>
                  <a:pt x="243" y="67"/>
                  <a:pt x="243" y="108"/>
                </a:cubicBezTo>
                <a:cubicBezTo>
                  <a:pt x="243" y="149"/>
                  <a:pt x="210" y="182"/>
                  <a:pt x="169" y="182"/>
                </a:cubicBezTo>
                <a:cubicBezTo>
                  <a:pt x="128" y="182"/>
                  <a:pt x="94" y="149"/>
                  <a:pt x="94" y="108"/>
                </a:cubicBezTo>
                <a:cubicBezTo>
                  <a:pt x="94" y="67"/>
                  <a:pt x="128" y="34"/>
                  <a:pt x="169"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pic>
        <p:nvPicPr>
          <p:cNvPr id="43" name="Graphic 42">
            <a:extLst>
              <a:ext uri="{FF2B5EF4-FFF2-40B4-BE49-F238E27FC236}">
                <a16:creationId xmlns:a16="http://schemas.microsoft.com/office/drawing/2014/main" xmlns="" id="{14227BA5-194D-B22C-1274-CDFEF48A112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flipV="1">
            <a:off x="726805" y="5917250"/>
            <a:ext cx="4939100" cy="81782"/>
          </a:xfrm>
          <a:prstGeom prst="rect">
            <a:avLst/>
          </a:prstGeom>
        </p:spPr>
      </p:pic>
      <p:pic>
        <p:nvPicPr>
          <p:cNvPr id="44" name="Graphic 43">
            <a:extLst>
              <a:ext uri="{FF2B5EF4-FFF2-40B4-BE49-F238E27FC236}">
                <a16:creationId xmlns:a16="http://schemas.microsoft.com/office/drawing/2014/main" xmlns="" id="{BE0A479C-1623-7555-396D-0271A78B8DF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flipV="1">
            <a:off x="6602411" y="5887216"/>
            <a:ext cx="4939100" cy="81782"/>
          </a:xfrm>
          <a:prstGeom prst="rect">
            <a:avLst/>
          </a:prstGeom>
        </p:spPr>
      </p:pic>
      <p:sp>
        <p:nvSpPr>
          <p:cNvPr id="2" name="Title 3">
            <a:extLst>
              <a:ext uri="{FF2B5EF4-FFF2-40B4-BE49-F238E27FC236}">
                <a16:creationId xmlns:a16="http://schemas.microsoft.com/office/drawing/2014/main" xmlns="" id="{21101B03-15BC-CBB4-1FDE-1EF065502820}"/>
              </a:ext>
            </a:extLst>
          </p:cNvPr>
          <p:cNvSpPr txBox="1">
            <a:spLocks/>
          </p:cNvSpPr>
          <p:nvPr/>
        </p:nvSpPr>
        <p:spPr>
          <a:xfrm>
            <a:off x="509452" y="1512772"/>
            <a:ext cx="5356668" cy="997196"/>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r>
              <a:rPr lang="en-AU" sz="1800" dirty="0"/>
              <a:t>Complementary Skills Workshops</a:t>
            </a:r>
          </a:p>
          <a:p>
            <a:pPr algn="ctr"/>
            <a:endParaRPr lang="en-AU" sz="1800" dirty="0"/>
          </a:p>
          <a:p>
            <a:pPr algn="ctr"/>
            <a:r>
              <a:rPr lang="en-AU" sz="1800" dirty="0">
                <a:solidFill>
                  <a:srgbClr val="2F64AB"/>
                </a:solidFill>
              </a:rPr>
              <a:t>Idea translation workshops to understand and communicate existing complex ideas.</a:t>
            </a:r>
          </a:p>
        </p:txBody>
      </p:sp>
      <p:sp>
        <p:nvSpPr>
          <p:cNvPr id="6" name="TextBox 5">
            <a:extLst>
              <a:ext uri="{FF2B5EF4-FFF2-40B4-BE49-F238E27FC236}">
                <a16:creationId xmlns:a16="http://schemas.microsoft.com/office/drawing/2014/main" xmlns="" id="{CE3C8461-ACD8-7CE7-9FA6-9AE8FB3BED08}"/>
              </a:ext>
            </a:extLst>
          </p:cNvPr>
          <p:cNvSpPr txBox="1"/>
          <p:nvPr/>
        </p:nvSpPr>
        <p:spPr>
          <a:xfrm>
            <a:off x="2086495" y="14387"/>
            <a:ext cx="8262850" cy="423195"/>
          </a:xfrm>
          <a:prstGeom prst="rect">
            <a:avLst/>
          </a:prstGeom>
          <a:gradFill>
            <a:gsLst>
              <a:gs pos="0">
                <a:schemeClr val="accent1">
                  <a:lumMod val="5000"/>
                  <a:lumOff val="95000"/>
                </a:schemeClr>
              </a:gs>
              <a:gs pos="12000">
                <a:schemeClr val="accent1"/>
              </a:gs>
              <a:gs pos="91000">
                <a:schemeClr val="accent1"/>
              </a:gs>
              <a:gs pos="100000">
                <a:schemeClr val="bg1"/>
              </a:gs>
            </a:gsLst>
            <a:lin ang="5400000" scaled="1"/>
          </a:gradFill>
          <a:ln>
            <a:noFill/>
          </a:ln>
          <a:effectLst>
            <a:innerShdw blurRad="63500" dist="50800" dir="13500000">
              <a:prstClr val="black">
                <a:alpha val="50000"/>
              </a:prstClr>
            </a:innerShdw>
          </a:effectLst>
        </p:spPr>
        <p:txBody>
          <a:bodyPr wrap="square" rtlCol="0" anchor="ctr">
            <a:noAutofit/>
          </a:bodyPr>
          <a:lstStyle/>
          <a:p>
            <a:pPr algn="ctr"/>
            <a:r>
              <a:rPr lang="en-AU" sz="3600" b="1" dirty="0">
                <a:solidFill>
                  <a:schemeClr val="bg1"/>
                </a:solidFill>
                <a:latin typeface="+mj-lt"/>
              </a:rPr>
              <a:t>Solutions</a:t>
            </a:r>
          </a:p>
        </p:txBody>
      </p:sp>
    </p:spTree>
    <p:extLst>
      <p:ext uri="{BB962C8B-B14F-4D97-AF65-F5344CB8AC3E}">
        <p14:creationId xmlns:p14="http://schemas.microsoft.com/office/powerpoint/2010/main" val="3833541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D0B59808-7B18-7C88-17D5-3281E28E1E11}"/>
              </a:ext>
            </a:extLst>
          </p:cNvPr>
          <p:cNvSpPr>
            <a:spLocks noGrp="1"/>
          </p:cNvSpPr>
          <p:nvPr>
            <p:ph type="title"/>
          </p:nvPr>
        </p:nvSpPr>
        <p:spPr>
          <a:xfrm>
            <a:off x="405630" y="234547"/>
            <a:ext cx="10963780" cy="765611"/>
          </a:xfrm>
        </p:spPr>
        <p:txBody>
          <a:bodyPr anchor="t">
            <a:normAutofit/>
          </a:bodyPr>
          <a:lstStyle/>
          <a:p>
            <a:r>
              <a:rPr lang="en-AU" sz="3200" dirty="0"/>
              <a:t>Three key points to take away</a:t>
            </a:r>
          </a:p>
        </p:txBody>
      </p:sp>
      <p:pic>
        <p:nvPicPr>
          <p:cNvPr id="8" name="Graphic 7">
            <a:extLst>
              <a:ext uri="{FF2B5EF4-FFF2-40B4-BE49-F238E27FC236}">
                <a16:creationId xmlns:a16="http://schemas.microsoft.com/office/drawing/2014/main" xmlns="" id="{633660C6-89FE-45EA-ACD0-5E35D87695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113276" y="729900"/>
            <a:ext cx="3827230" cy="1005422"/>
          </a:xfrm>
          <a:prstGeom prst="rect">
            <a:avLst/>
          </a:prstGeom>
        </p:spPr>
      </p:pic>
      <p:pic>
        <p:nvPicPr>
          <p:cNvPr id="9" name="Graphic 8">
            <a:extLst>
              <a:ext uri="{FF2B5EF4-FFF2-40B4-BE49-F238E27FC236}">
                <a16:creationId xmlns:a16="http://schemas.microsoft.com/office/drawing/2014/main" xmlns="" id="{A88BD20B-31A0-3C3A-814A-387BC58B0D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099359" y="729900"/>
            <a:ext cx="3827230" cy="1005422"/>
          </a:xfrm>
          <a:prstGeom prst="rect">
            <a:avLst/>
          </a:prstGeom>
        </p:spPr>
      </p:pic>
      <p:pic>
        <p:nvPicPr>
          <p:cNvPr id="11" name="Graphic 10">
            <a:extLst>
              <a:ext uri="{FF2B5EF4-FFF2-40B4-BE49-F238E27FC236}">
                <a16:creationId xmlns:a16="http://schemas.microsoft.com/office/drawing/2014/main" xmlns="" id="{75F2AA01-9F0B-F78E-1534-9CC05A7F53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69062" y="729900"/>
            <a:ext cx="3827230" cy="1005422"/>
          </a:xfrm>
          <a:prstGeom prst="rect">
            <a:avLst/>
          </a:prstGeom>
        </p:spPr>
      </p:pic>
      <p:sp>
        <p:nvSpPr>
          <p:cNvPr id="13" name="Title 3">
            <a:extLst>
              <a:ext uri="{FF2B5EF4-FFF2-40B4-BE49-F238E27FC236}">
                <a16:creationId xmlns:a16="http://schemas.microsoft.com/office/drawing/2014/main" xmlns="" id="{91D4C7A4-8D65-7701-3594-2CE74DB1A898}"/>
              </a:ext>
            </a:extLst>
          </p:cNvPr>
          <p:cNvSpPr txBox="1">
            <a:spLocks/>
          </p:cNvSpPr>
          <p:nvPr/>
        </p:nvSpPr>
        <p:spPr>
          <a:xfrm>
            <a:off x="4101687" y="1777796"/>
            <a:ext cx="3881521" cy="433965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lnSpc>
                <a:spcPct val="100000"/>
              </a:lnSpc>
            </a:pPr>
            <a:r>
              <a:rPr lang="en-AU" sz="2300" dirty="0"/>
              <a:t>Communication gaps can be bridged with </a:t>
            </a:r>
            <a:r>
              <a:rPr lang="en-AU" sz="2300" i="1" dirty="0"/>
              <a:t>Complementary Skills</a:t>
            </a:r>
          </a:p>
          <a:p>
            <a:pPr>
              <a:lnSpc>
                <a:spcPct val="100000"/>
              </a:lnSpc>
            </a:pPr>
            <a:endParaRPr lang="en-AU" sz="1400" b="0" dirty="0">
              <a:latin typeface="+mn-lt"/>
              <a:ea typeface="Roboto" pitchFamily="2" charset="0"/>
            </a:endParaRPr>
          </a:p>
          <a:p>
            <a:pPr>
              <a:lnSpc>
                <a:spcPct val="100000"/>
              </a:lnSpc>
            </a:pPr>
            <a:r>
              <a:rPr lang="en-AU" sz="1400" b="0" dirty="0">
                <a:latin typeface="+mn-lt"/>
                <a:ea typeface="Roboto" pitchFamily="2" charset="0"/>
              </a:rPr>
              <a:t>There are effective methods we can use to harness the value of different brains in the office.</a:t>
            </a:r>
          </a:p>
          <a:p>
            <a:pPr>
              <a:lnSpc>
                <a:spcPct val="100000"/>
              </a:lnSpc>
            </a:pPr>
            <a:endParaRPr lang="en-AU" sz="1400" b="0" dirty="0">
              <a:latin typeface="+mn-lt"/>
              <a:ea typeface="Roboto" pitchFamily="2" charset="0"/>
            </a:endParaRPr>
          </a:p>
          <a:p>
            <a:pPr>
              <a:lnSpc>
                <a:spcPct val="100000"/>
              </a:lnSpc>
            </a:pPr>
            <a:r>
              <a:rPr lang="en-AU" sz="1400" b="0" dirty="0">
                <a:latin typeface="+mn-lt"/>
                <a:ea typeface="Roboto" pitchFamily="2" charset="0"/>
              </a:rPr>
              <a:t>Implementing </a:t>
            </a:r>
            <a:r>
              <a:rPr lang="en-AU" sz="1400" b="0" i="1" dirty="0">
                <a:latin typeface="+mn-lt"/>
                <a:ea typeface="Roboto" pitchFamily="2" charset="0"/>
              </a:rPr>
              <a:t>Complementary Skills</a:t>
            </a:r>
            <a:r>
              <a:rPr lang="en-AU" sz="1400" b="0" dirty="0">
                <a:latin typeface="+mn-lt"/>
                <a:ea typeface="Roboto" pitchFamily="2" charset="0"/>
              </a:rPr>
              <a:t> workshops and Genuine MDTs can help to bridge the gaps between technical experts and non-technical people.</a:t>
            </a:r>
            <a:br>
              <a:rPr lang="en-AU" sz="1400" b="0" dirty="0">
                <a:latin typeface="+mn-lt"/>
                <a:ea typeface="Roboto" pitchFamily="2" charset="0"/>
              </a:rPr>
            </a:br>
            <a:r>
              <a:rPr lang="en-AU" sz="1400" b="0" dirty="0">
                <a:latin typeface="+mn-lt"/>
                <a:ea typeface="Roboto" pitchFamily="2" charset="0"/>
              </a:rPr>
              <a:t/>
            </a:r>
            <a:br>
              <a:rPr lang="en-AU" sz="1400" b="0" dirty="0">
                <a:latin typeface="+mn-lt"/>
                <a:ea typeface="Roboto" pitchFamily="2" charset="0"/>
              </a:rPr>
            </a:br>
            <a:r>
              <a:rPr lang="en-AU" sz="1400" b="0" dirty="0">
                <a:latin typeface="+mn-lt"/>
                <a:ea typeface="Roboto" pitchFamily="2" charset="0"/>
              </a:rPr>
              <a:t>Complementary Skills workshops can be used to translate existing complex technical concepts to a form that would suit a general audience.</a:t>
            </a:r>
          </a:p>
          <a:p>
            <a:pPr>
              <a:lnSpc>
                <a:spcPct val="100000"/>
              </a:lnSpc>
            </a:pPr>
            <a:r>
              <a:rPr lang="en-AU" sz="1400" b="0" dirty="0">
                <a:latin typeface="+mn-lt"/>
                <a:ea typeface="Roboto" pitchFamily="2" charset="0"/>
              </a:rPr>
              <a:t>Well-run Genuine MDTs can harness the value of different brains stimulating each other to create new insights, new approaches and new solutions to new and existing problems and opportunities.</a:t>
            </a:r>
          </a:p>
        </p:txBody>
      </p:sp>
      <p:sp>
        <p:nvSpPr>
          <p:cNvPr id="14" name="Title 3">
            <a:extLst>
              <a:ext uri="{FF2B5EF4-FFF2-40B4-BE49-F238E27FC236}">
                <a16:creationId xmlns:a16="http://schemas.microsoft.com/office/drawing/2014/main" xmlns="" id="{5EEB44CE-0DF4-6A83-CD99-B4F89E37F13A}"/>
              </a:ext>
            </a:extLst>
          </p:cNvPr>
          <p:cNvSpPr txBox="1">
            <a:spLocks/>
          </p:cNvSpPr>
          <p:nvPr/>
        </p:nvSpPr>
        <p:spPr>
          <a:xfrm>
            <a:off x="225564" y="1777796"/>
            <a:ext cx="3770728" cy="343170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lnSpc>
                <a:spcPct val="100000"/>
              </a:lnSpc>
            </a:pPr>
            <a:r>
              <a:rPr lang="en-AU" sz="2300" dirty="0"/>
              <a:t>People have different valuable expertise</a:t>
            </a:r>
          </a:p>
          <a:p>
            <a:pPr>
              <a:lnSpc>
                <a:spcPct val="100000"/>
              </a:lnSpc>
            </a:pPr>
            <a:endParaRPr lang="en-AU" sz="2300" dirty="0"/>
          </a:p>
          <a:p>
            <a:pPr>
              <a:lnSpc>
                <a:spcPct val="100000"/>
              </a:lnSpc>
            </a:pPr>
            <a:endParaRPr lang="en-AU" sz="1400" b="0" dirty="0">
              <a:latin typeface="+mn-lt"/>
              <a:ea typeface="Roboto" pitchFamily="2" charset="0"/>
            </a:endParaRPr>
          </a:p>
          <a:p>
            <a:pPr>
              <a:lnSpc>
                <a:spcPct val="100000"/>
              </a:lnSpc>
            </a:pPr>
            <a:r>
              <a:rPr lang="en-AU" sz="1400" b="0" dirty="0">
                <a:latin typeface="+mn-lt"/>
                <a:ea typeface="Roboto" pitchFamily="2" charset="0"/>
              </a:rPr>
              <a:t>People have different brains, different expertise, and different value to organisations. The greatest value comes when we recognise, harness and utilise that difference.</a:t>
            </a:r>
          </a:p>
          <a:p>
            <a:pPr>
              <a:lnSpc>
                <a:spcPct val="100000"/>
              </a:lnSpc>
            </a:pPr>
            <a:endParaRPr lang="en-AU" sz="1400" b="0" dirty="0">
              <a:latin typeface="+mn-lt"/>
              <a:ea typeface="Roboto" pitchFamily="2" charset="0"/>
            </a:endParaRPr>
          </a:p>
          <a:p>
            <a:pPr>
              <a:lnSpc>
                <a:spcPct val="100000"/>
              </a:lnSpc>
            </a:pPr>
            <a:r>
              <a:rPr lang="en-AU" sz="1400" b="0" dirty="0">
                <a:latin typeface="+mn-lt"/>
                <a:ea typeface="Roboto" pitchFamily="2" charset="0"/>
              </a:rPr>
              <a:t>We need to shift our mindset and our ways of working to seek out high-level expertise in areas we may not yet fully comprehend, and to understand, appreciate, develop and utilise the expertise we already have.</a:t>
            </a:r>
          </a:p>
        </p:txBody>
      </p:sp>
      <p:sp>
        <p:nvSpPr>
          <p:cNvPr id="20" name="Title 3">
            <a:extLst>
              <a:ext uri="{FF2B5EF4-FFF2-40B4-BE49-F238E27FC236}">
                <a16:creationId xmlns:a16="http://schemas.microsoft.com/office/drawing/2014/main" xmlns="" id="{C0A8774A-B435-9813-EF78-6E5700950C5E}"/>
              </a:ext>
            </a:extLst>
          </p:cNvPr>
          <p:cNvSpPr txBox="1">
            <a:spLocks/>
          </p:cNvSpPr>
          <p:nvPr/>
        </p:nvSpPr>
        <p:spPr>
          <a:xfrm>
            <a:off x="8088602" y="1777796"/>
            <a:ext cx="3848763" cy="450892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gn="ctr">
              <a:lnSpc>
                <a:spcPct val="100000"/>
              </a:lnSpc>
            </a:pPr>
            <a:r>
              <a:rPr lang="en-AU" sz="2300" dirty="0"/>
              <a:t>We need to move beyond our current employment approaches</a:t>
            </a:r>
            <a:endParaRPr lang="en-AU" sz="2300" b="0" dirty="0">
              <a:ea typeface="Roboto" pitchFamily="2" charset="0"/>
            </a:endParaRPr>
          </a:p>
          <a:p>
            <a:pPr>
              <a:lnSpc>
                <a:spcPct val="100000"/>
              </a:lnSpc>
            </a:pPr>
            <a:endParaRPr lang="en-AU" sz="1400" b="0" dirty="0">
              <a:latin typeface="+mn-lt"/>
              <a:ea typeface="Roboto" pitchFamily="2" charset="0"/>
            </a:endParaRPr>
          </a:p>
          <a:p>
            <a:pPr>
              <a:lnSpc>
                <a:spcPct val="100000"/>
              </a:lnSpc>
            </a:pPr>
            <a:r>
              <a:rPr lang="en-AU" sz="1400" b="0" dirty="0">
                <a:latin typeface="+mn-lt"/>
                <a:ea typeface="Roboto" pitchFamily="2" charset="0"/>
              </a:rPr>
              <a:t>Our current employment and hierarchy practices do not cater well to the career progression of technical people. </a:t>
            </a:r>
          </a:p>
          <a:p>
            <a:pPr>
              <a:lnSpc>
                <a:spcPct val="100000"/>
              </a:lnSpc>
            </a:pPr>
            <a:r>
              <a:rPr lang="en-AU" sz="1400" b="0" dirty="0">
                <a:latin typeface="+mn-lt"/>
                <a:ea typeface="Roboto" pitchFamily="2" charset="0"/>
              </a:rPr>
              <a:t>Under the current system, if technical people seek to achieve an employment level in line with their true value to the organisation, they are required to become experts in communicating well with neurotypicals, and managing staff. This is not only very difficult for a person with autism, but also takes them away from their highest value activities – utilising their area of specialist expertise.</a:t>
            </a:r>
          </a:p>
          <a:p>
            <a:pPr>
              <a:lnSpc>
                <a:spcPct val="100000"/>
              </a:lnSpc>
            </a:pPr>
            <a:r>
              <a:rPr lang="en-AU" sz="1400" b="0" dirty="0">
                <a:latin typeface="+mn-lt"/>
                <a:ea typeface="Roboto" pitchFamily="2" charset="0"/>
              </a:rPr>
              <a:t>If we’re to attract and retain the expertise we need, we need to develop employment approaches and pathways that recognise and reward technical expertise.</a:t>
            </a:r>
          </a:p>
        </p:txBody>
      </p:sp>
      <p:pic>
        <p:nvPicPr>
          <p:cNvPr id="21" name="Graphic 20">
            <a:extLst>
              <a:ext uri="{FF2B5EF4-FFF2-40B4-BE49-F238E27FC236}">
                <a16:creationId xmlns:a16="http://schemas.microsoft.com/office/drawing/2014/main" xmlns="" id="{A2A5483D-4B78-1C7A-1751-129253CB85A2}"/>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90691" y="923689"/>
            <a:ext cx="611656" cy="617844"/>
          </a:xfrm>
          <a:prstGeom prst="rect">
            <a:avLst/>
          </a:prstGeom>
        </p:spPr>
      </p:pic>
      <p:grpSp>
        <p:nvGrpSpPr>
          <p:cNvPr id="22" name="Group 2">
            <a:extLst>
              <a:ext uri="{FF2B5EF4-FFF2-40B4-BE49-F238E27FC236}">
                <a16:creationId xmlns:a16="http://schemas.microsoft.com/office/drawing/2014/main" xmlns="" id="{E6A50AE0-5D00-8DDB-31CC-A9BC973EA0B9}"/>
              </a:ext>
            </a:extLst>
          </p:cNvPr>
          <p:cNvGrpSpPr>
            <a:grpSpLocks/>
          </p:cNvGrpSpPr>
          <p:nvPr/>
        </p:nvGrpSpPr>
        <p:grpSpPr bwMode="auto">
          <a:xfrm>
            <a:off x="5627671" y="848740"/>
            <a:ext cx="865415" cy="767742"/>
            <a:chOff x="106051778" y="106731106"/>
            <a:chExt cx="6814852" cy="6299023"/>
          </a:xfrm>
          <a:solidFill>
            <a:schemeClr val="bg1"/>
          </a:solidFill>
        </p:grpSpPr>
        <p:sp>
          <p:nvSpPr>
            <p:cNvPr id="23" name="Freeform 3">
              <a:extLst>
                <a:ext uri="{FF2B5EF4-FFF2-40B4-BE49-F238E27FC236}">
                  <a16:creationId xmlns:a16="http://schemas.microsoft.com/office/drawing/2014/main" xmlns="" id="{E2AB2C88-479E-23B8-C5F3-A24C30DCDAD3}"/>
                </a:ext>
              </a:extLst>
            </p:cNvPr>
            <p:cNvSpPr>
              <a:spLocks noEditPoints="1"/>
            </p:cNvSpPr>
            <p:nvPr/>
          </p:nvSpPr>
          <p:spPr bwMode="auto">
            <a:xfrm>
              <a:off x="106581246" y="108734349"/>
              <a:ext cx="2658257" cy="4295780"/>
            </a:xfrm>
            <a:custGeom>
              <a:avLst/>
              <a:gdLst>
                <a:gd name="T0" fmla="*/ 782 w 974"/>
                <a:gd name="T1" fmla="*/ 1191 h 1574"/>
                <a:gd name="T2" fmla="*/ 845 w 974"/>
                <a:gd name="T3" fmla="*/ 1242 h 1574"/>
                <a:gd name="T4" fmla="*/ 964 w 974"/>
                <a:gd name="T5" fmla="*/ 1187 h 1574"/>
                <a:gd name="T6" fmla="*/ 964 w 974"/>
                <a:gd name="T7" fmla="*/ 1100 h 1574"/>
                <a:gd name="T8" fmla="*/ 897 w 974"/>
                <a:gd name="T9" fmla="*/ 896 h 1574"/>
                <a:gd name="T10" fmla="*/ 805 w 974"/>
                <a:gd name="T11" fmla="*/ 745 h 1574"/>
                <a:gd name="T12" fmla="*/ 825 w 974"/>
                <a:gd name="T13" fmla="*/ 744 h 1574"/>
                <a:gd name="T14" fmla="*/ 890 w 974"/>
                <a:gd name="T15" fmla="*/ 607 h 1574"/>
                <a:gd name="T16" fmla="*/ 908 w 974"/>
                <a:gd name="T17" fmla="*/ 612 h 1574"/>
                <a:gd name="T18" fmla="*/ 964 w 974"/>
                <a:gd name="T19" fmla="*/ 520 h 1574"/>
                <a:gd name="T20" fmla="*/ 912 w 974"/>
                <a:gd name="T21" fmla="*/ 498 h 1574"/>
                <a:gd name="T22" fmla="*/ 885 w 974"/>
                <a:gd name="T23" fmla="*/ 545 h 1574"/>
                <a:gd name="T24" fmla="*/ 491 w 974"/>
                <a:gd name="T25" fmla="*/ 384 h 1574"/>
                <a:gd name="T26" fmla="*/ 484 w 974"/>
                <a:gd name="T27" fmla="*/ 381 h 1574"/>
                <a:gd name="T28" fmla="*/ 606 w 974"/>
                <a:gd name="T29" fmla="*/ 6 h 1574"/>
                <a:gd name="T30" fmla="*/ 421 w 974"/>
                <a:gd name="T31" fmla="*/ 386 h 1574"/>
                <a:gd name="T32" fmla="*/ 444 w 974"/>
                <a:gd name="T33" fmla="*/ 425 h 1574"/>
                <a:gd name="T34" fmla="*/ 408 w 974"/>
                <a:gd name="T35" fmla="*/ 582 h 1574"/>
                <a:gd name="T36" fmla="*/ 234 w 974"/>
                <a:gd name="T37" fmla="*/ 735 h 1574"/>
                <a:gd name="T38" fmla="*/ 20 w 974"/>
                <a:gd name="T39" fmla="*/ 1259 h 1574"/>
                <a:gd name="T40" fmla="*/ 109 w 974"/>
                <a:gd name="T41" fmla="*/ 1388 h 1574"/>
                <a:gd name="T42" fmla="*/ 234 w 974"/>
                <a:gd name="T43" fmla="*/ 1499 h 1574"/>
                <a:gd name="T44" fmla="*/ 387 w 974"/>
                <a:gd name="T45" fmla="*/ 1527 h 1574"/>
                <a:gd name="T46" fmla="*/ 545 w 974"/>
                <a:gd name="T47" fmla="*/ 1503 h 1574"/>
                <a:gd name="T48" fmla="*/ 838 w 974"/>
                <a:gd name="T49" fmla="*/ 586 h 1574"/>
                <a:gd name="T50" fmla="*/ 457 w 974"/>
                <a:gd name="T51" fmla="*/ 542 h 1574"/>
                <a:gd name="T52" fmla="*/ 838 w 974"/>
                <a:gd name="T53" fmla="*/ 586 h 1574"/>
                <a:gd name="T54" fmla="*/ 700 w 974"/>
                <a:gd name="T55" fmla="*/ 979 h 1574"/>
                <a:gd name="T56" fmla="*/ 695 w 974"/>
                <a:gd name="T57" fmla="*/ 986 h 1574"/>
                <a:gd name="T58" fmla="*/ 445 w 974"/>
                <a:gd name="T59" fmla="*/ 1502 h 1574"/>
                <a:gd name="T60" fmla="*/ 530 w 974"/>
                <a:gd name="T61" fmla="*/ 1196 h 1574"/>
                <a:gd name="T62" fmla="*/ 478 w 974"/>
                <a:gd name="T63" fmla="*/ 1175 h 1574"/>
                <a:gd name="T64" fmla="*/ 354 w 974"/>
                <a:gd name="T65" fmla="*/ 1477 h 1574"/>
                <a:gd name="T66" fmla="*/ 285 w 974"/>
                <a:gd name="T67" fmla="*/ 1448 h 1574"/>
                <a:gd name="T68" fmla="*/ 394 w 974"/>
                <a:gd name="T69" fmla="*/ 1109 h 1574"/>
                <a:gd name="T70" fmla="*/ 233 w 974"/>
                <a:gd name="T71" fmla="*/ 1427 h 1574"/>
                <a:gd name="T72" fmla="*/ 164 w 974"/>
                <a:gd name="T73" fmla="*/ 1399 h 1574"/>
                <a:gd name="T74" fmla="*/ 289 w 974"/>
                <a:gd name="T75" fmla="*/ 1093 h 1574"/>
                <a:gd name="T76" fmla="*/ 237 w 974"/>
                <a:gd name="T77" fmla="*/ 1072 h 1574"/>
                <a:gd name="T78" fmla="*/ 92 w 974"/>
                <a:gd name="T79" fmla="*/ 1329 h 1574"/>
                <a:gd name="T80" fmla="*/ 206 w 974"/>
                <a:gd name="T81" fmla="*/ 951 h 1574"/>
                <a:gd name="T82" fmla="*/ 286 w 974"/>
                <a:gd name="T83" fmla="*/ 756 h 1574"/>
                <a:gd name="T84" fmla="*/ 427 w 974"/>
                <a:gd name="T85" fmla="*/ 658 h 1574"/>
                <a:gd name="T86" fmla="*/ 460 w 974"/>
                <a:gd name="T87" fmla="*/ 604 h 1574"/>
                <a:gd name="T88" fmla="*/ 738 w 974"/>
                <a:gd name="T89" fmla="*/ 759 h 1574"/>
                <a:gd name="T90" fmla="*/ 850 w 974"/>
                <a:gd name="T91" fmla="*/ 927 h 1574"/>
                <a:gd name="T92" fmla="*/ 895 w 974"/>
                <a:gd name="T93" fmla="*/ 1184 h 1574"/>
                <a:gd name="T94" fmla="*/ 834 w 974"/>
                <a:gd name="T95" fmla="*/ 1168 h 1574"/>
                <a:gd name="T96" fmla="*/ 780 w 974"/>
                <a:gd name="T97" fmla="*/ 1033 h 1574"/>
                <a:gd name="T98" fmla="*/ 716 w 974"/>
                <a:gd name="T99" fmla="*/ 958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4" h="1574">
                  <a:moveTo>
                    <a:pt x="728" y="1055"/>
                  </a:moveTo>
                  <a:cubicBezTo>
                    <a:pt x="782" y="1191"/>
                    <a:pt x="782" y="1191"/>
                    <a:pt x="782" y="1191"/>
                  </a:cubicBezTo>
                  <a:cubicBezTo>
                    <a:pt x="783" y="1192"/>
                    <a:pt x="783" y="1193"/>
                    <a:pt x="784" y="1194"/>
                  </a:cubicBezTo>
                  <a:cubicBezTo>
                    <a:pt x="797" y="1218"/>
                    <a:pt x="819" y="1235"/>
                    <a:pt x="845" y="1242"/>
                  </a:cubicBezTo>
                  <a:cubicBezTo>
                    <a:pt x="871" y="1250"/>
                    <a:pt x="898" y="1247"/>
                    <a:pt x="922" y="1233"/>
                  </a:cubicBezTo>
                  <a:cubicBezTo>
                    <a:pt x="942" y="1222"/>
                    <a:pt x="956" y="1207"/>
                    <a:pt x="964" y="1187"/>
                  </a:cubicBezTo>
                  <a:cubicBezTo>
                    <a:pt x="974" y="1163"/>
                    <a:pt x="974" y="1134"/>
                    <a:pt x="964" y="1101"/>
                  </a:cubicBezTo>
                  <a:cubicBezTo>
                    <a:pt x="964" y="1101"/>
                    <a:pt x="964" y="1101"/>
                    <a:pt x="964" y="1100"/>
                  </a:cubicBezTo>
                  <a:cubicBezTo>
                    <a:pt x="902" y="905"/>
                    <a:pt x="902" y="905"/>
                    <a:pt x="902" y="905"/>
                  </a:cubicBezTo>
                  <a:cubicBezTo>
                    <a:pt x="901" y="902"/>
                    <a:pt x="899" y="899"/>
                    <a:pt x="897" y="896"/>
                  </a:cubicBezTo>
                  <a:cubicBezTo>
                    <a:pt x="796" y="765"/>
                    <a:pt x="796" y="765"/>
                    <a:pt x="796" y="765"/>
                  </a:cubicBezTo>
                  <a:cubicBezTo>
                    <a:pt x="805" y="745"/>
                    <a:pt x="805" y="745"/>
                    <a:pt x="805" y="745"/>
                  </a:cubicBezTo>
                  <a:cubicBezTo>
                    <a:pt x="808" y="746"/>
                    <a:pt x="811" y="746"/>
                    <a:pt x="814" y="746"/>
                  </a:cubicBezTo>
                  <a:cubicBezTo>
                    <a:pt x="818" y="746"/>
                    <a:pt x="821" y="745"/>
                    <a:pt x="825" y="744"/>
                  </a:cubicBezTo>
                  <a:cubicBezTo>
                    <a:pt x="832" y="741"/>
                    <a:pt x="837" y="736"/>
                    <a:pt x="840" y="729"/>
                  </a:cubicBezTo>
                  <a:cubicBezTo>
                    <a:pt x="890" y="607"/>
                    <a:pt x="890" y="607"/>
                    <a:pt x="890" y="607"/>
                  </a:cubicBezTo>
                  <a:cubicBezTo>
                    <a:pt x="897" y="610"/>
                    <a:pt x="897" y="610"/>
                    <a:pt x="897" y="610"/>
                  </a:cubicBezTo>
                  <a:cubicBezTo>
                    <a:pt x="900" y="612"/>
                    <a:pt x="904" y="612"/>
                    <a:pt x="908" y="612"/>
                  </a:cubicBezTo>
                  <a:cubicBezTo>
                    <a:pt x="919" y="612"/>
                    <a:pt x="929" y="606"/>
                    <a:pt x="934" y="595"/>
                  </a:cubicBezTo>
                  <a:cubicBezTo>
                    <a:pt x="964" y="520"/>
                    <a:pt x="964" y="520"/>
                    <a:pt x="964" y="520"/>
                  </a:cubicBezTo>
                  <a:cubicBezTo>
                    <a:pt x="970" y="505"/>
                    <a:pt x="963" y="489"/>
                    <a:pt x="949" y="483"/>
                  </a:cubicBezTo>
                  <a:cubicBezTo>
                    <a:pt x="935" y="477"/>
                    <a:pt x="918" y="484"/>
                    <a:pt x="912" y="498"/>
                  </a:cubicBezTo>
                  <a:cubicBezTo>
                    <a:pt x="892" y="548"/>
                    <a:pt x="892" y="548"/>
                    <a:pt x="892" y="548"/>
                  </a:cubicBezTo>
                  <a:cubicBezTo>
                    <a:pt x="885" y="545"/>
                    <a:pt x="885" y="545"/>
                    <a:pt x="885" y="545"/>
                  </a:cubicBezTo>
                  <a:cubicBezTo>
                    <a:pt x="885" y="545"/>
                    <a:pt x="885" y="545"/>
                    <a:pt x="885" y="545"/>
                  </a:cubicBezTo>
                  <a:cubicBezTo>
                    <a:pt x="491" y="384"/>
                    <a:pt x="491" y="384"/>
                    <a:pt x="491" y="384"/>
                  </a:cubicBezTo>
                  <a:cubicBezTo>
                    <a:pt x="491" y="384"/>
                    <a:pt x="491" y="384"/>
                    <a:pt x="491" y="384"/>
                  </a:cubicBezTo>
                  <a:cubicBezTo>
                    <a:pt x="484" y="381"/>
                    <a:pt x="484" y="381"/>
                    <a:pt x="484" y="381"/>
                  </a:cubicBezTo>
                  <a:cubicBezTo>
                    <a:pt x="622" y="42"/>
                    <a:pt x="622" y="42"/>
                    <a:pt x="622" y="42"/>
                  </a:cubicBezTo>
                  <a:cubicBezTo>
                    <a:pt x="628" y="28"/>
                    <a:pt x="621" y="12"/>
                    <a:pt x="606" y="6"/>
                  </a:cubicBezTo>
                  <a:cubicBezTo>
                    <a:pt x="592" y="0"/>
                    <a:pt x="576" y="7"/>
                    <a:pt x="570" y="21"/>
                  </a:cubicBezTo>
                  <a:cubicBezTo>
                    <a:pt x="421" y="386"/>
                    <a:pt x="421" y="386"/>
                    <a:pt x="421" y="386"/>
                  </a:cubicBezTo>
                  <a:cubicBezTo>
                    <a:pt x="415" y="400"/>
                    <a:pt x="422" y="416"/>
                    <a:pt x="436" y="422"/>
                  </a:cubicBezTo>
                  <a:cubicBezTo>
                    <a:pt x="444" y="425"/>
                    <a:pt x="444" y="425"/>
                    <a:pt x="444" y="425"/>
                  </a:cubicBezTo>
                  <a:cubicBezTo>
                    <a:pt x="394" y="547"/>
                    <a:pt x="394" y="547"/>
                    <a:pt x="394" y="547"/>
                  </a:cubicBezTo>
                  <a:cubicBezTo>
                    <a:pt x="389" y="560"/>
                    <a:pt x="395" y="576"/>
                    <a:pt x="408" y="582"/>
                  </a:cubicBezTo>
                  <a:cubicBezTo>
                    <a:pt x="397" y="608"/>
                    <a:pt x="397" y="608"/>
                    <a:pt x="397" y="608"/>
                  </a:cubicBezTo>
                  <a:cubicBezTo>
                    <a:pt x="361" y="622"/>
                    <a:pt x="263" y="663"/>
                    <a:pt x="234" y="735"/>
                  </a:cubicBezTo>
                  <a:cubicBezTo>
                    <a:pt x="234" y="735"/>
                    <a:pt x="234" y="735"/>
                    <a:pt x="234" y="735"/>
                  </a:cubicBezTo>
                  <a:cubicBezTo>
                    <a:pt x="213" y="787"/>
                    <a:pt x="20" y="1259"/>
                    <a:pt x="20" y="1259"/>
                  </a:cubicBezTo>
                  <a:cubicBezTo>
                    <a:pt x="0" y="1306"/>
                    <a:pt x="23" y="1361"/>
                    <a:pt x="71" y="1381"/>
                  </a:cubicBezTo>
                  <a:cubicBezTo>
                    <a:pt x="83" y="1386"/>
                    <a:pt x="96" y="1388"/>
                    <a:pt x="109" y="1388"/>
                  </a:cubicBezTo>
                  <a:cubicBezTo>
                    <a:pt x="96" y="1433"/>
                    <a:pt x="119" y="1481"/>
                    <a:pt x="163" y="1499"/>
                  </a:cubicBezTo>
                  <a:cubicBezTo>
                    <a:pt x="187" y="1509"/>
                    <a:pt x="212" y="1508"/>
                    <a:pt x="234" y="1499"/>
                  </a:cubicBezTo>
                  <a:cubicBezTo>
                    <a:pt x="243" y="1521"/>
                    <a:pt x="261" y="1539"/>
                    <a:pt x="284" y="1549"/>
                  </a:cubicBezTo>
                  <a:cubicBezTo>
                    <a:pt x="321" y="1564"/>
                    <a:pt x="361" y="1554"/>
                    <a:pt x="387" y="1527"/>
                  </a:cubicBezTo>
                  <a:cubicBezTo>
                    <a:pt x="396" y="1539"/>
                    <a:pt x="409" y="1548"/>
                    <a:pt x="424" y="1554"/>
                  </a:cubicBezTo>
                  <a:cubicBezTo>
                    <a:pt x="471" y="1574"/>
                    <a:pt x="526" y="1551"/>
                    <a:pt x="545" y="1503"/>
                  </a:cubicBezTo>
                  <a:cubicBezTo>
                    <a:pt x="728" y="1055"/>
                    <a:pt x="728" y="1055"/>
                    <a:pt x="728" y="1055"/>
                  </a:cubicBezTo>
                  <a:close/>
                  <a:moveTo>
                    <a:pt x="838" y="586"/>
                  </a:moveTo>
                  <a:cubicBezTo>
                    <a:pt x="799" y="682"/>
                    <a:pt x="799" y="682"/>
                    <a:pt x="799" y="682"/>
                  </a:cubicBezTo>
                  <a:cubicBezTo>
                    <a:pt x="457" y="542"/>
                    <a:pt x="457" y="542"/>
                    <a:pt x="457" y="542"/>
                  </a:cubicBezTo>
                  <a:cubicBezTo>
                    <a:pt x="496" y="446"/>
                    <a:pt x="496" y="446"/>
                    <a:pt x="496" y="446"/>
                  </a:cubicBezTo>
                  <a:lnTo>
                    <a:pt x="838" y="586"/>
                  </a:lnTo>
                  <a:close/>
                  <a:moveTo>
                    <a:pt x="716" y="958"/>
                  </a:moveTo>
                  <a:cubicBezTo>
                    <a:pt x="707" y="962"/>
                    <a:pt x="702" y="970"/>
                    <a:pt x="700" y="979"/>
                  </a:cubicBezTo>
                  <a:cubicBezTo>
                    <a:pt x="698" y="981"/>
                    <a:pt x="697" y="984"/>
                    <a:pt x="695" y="986"/>
                  </a:cubicBezTo>
                  <a:cubicBezTo>
                    <a:pt x="695" y="986"/>
                    <a:pt x="695" y="986"/>
                    <a:pt x="695" y="986"/>
                  </a:cubicBezTo>
                  <a:cubicBezTo>
                    <a:pt x="493" y="1482"/>
                    <a:pt x="493" y="1482"/>
                    <a:pt x="493" y="1482"/>
                  </a:cubicBezTo>
                  <a:cubicBezTo>
                    <a:pt x="486" y="1501"/>
                    <a:pt x="464" y="1510"/>
                    <a:pt x="445" y="1502"/>
                  </a:cubicBezTo>
                  <a:cubicBezTo>
                    <a:pt x="426" y="1495"/>
                    <a:pt x="417" y="1473"/>
                    <a:pt x="424" y="1454"/>
                  </a:cubicBezTo>
                  <a:cubicBezTo>
                    <a:pt x="530" y="1196"/>
                    <a:pt x="530" y="1196"/>
                    <a:pt x="530" y="1196"/>
                  </a:cubicBezTo>
                  <a:cubicBezTo>
                    <a:pt x="535" y="1182"/>
                    <a:pt x="529" y="1166"/>
                    <a:pt x="514" y="1160"/>
                  </a:cubicBezTo>
                  <a:cubicBezTo>
                    <a:pt x="500" y="1154"/>
                    <a:pt x="484" y="1161"/>
                    <a:pt x="478" y="1175"/>
                  </a:cubicBezTo>
                  <a:cubicBezTo>
                    <a:pt x="372" y="1432"/>
                    <a:pt x="372" y="1432"/>
                    <a:pt x="372" y="1432"/>
                  </a:cubicBezTo>
                  <a:cubicBezTo>
                    <a:pt x="354" y="1477"/>
                    <a:pt x="354" y="1477"/>
                    <a:pt x="354" y="1477"/>
                  </a:cubicBezTo>
                  <a:cubicBezTo>
                    <a:pt x="347" y="1496"/>
                    <a:pt x="325" y="1505"/>
                    <a:pt x="306" y="1497"/>
                  </a:cubicBezTo>
                  <a:cubicBezTo>
                    <a:pt x="287" y="1489"/>
                    <a:pt x="277" y="1467"/>
                    <a:pt x="285" y="1448"/>
                  </a:cubicBezTo>
                  <a:cubicBezTo>
                    <a:pt x="409" y="1145"/>
                    <a:pt x="409" y="1145"/>
                    <a:pt x="409" y="1145"/>
                  </a:cubicBezTo>
                  <a:cubicBezTo>
                    <a:pt x="415" y="1131"/>
                    <a:pt x="408" y="1115"/>
                    <a:pt x="394" y="1109"/>
                  </a:cubicBezTo>
                  <a:cubicBezTo>
                    <a:pt x="379" y="1103"/>
                    <a:pt x="363" y="1110"/>
                    <a:pt x="357" y="1124"/>
                  </a:cubicBezTo>
                  <a:cubicBezTo>
                    <a:pt x="233" y="1427"/>
                    <a:pt x="233" y="1427"/>
                    <a:pt x="233" y="1427"/>
                  </a:cubicBezTo>
                  <a:cubicBezTo>
                    <a:pt x="226" y="1446"/>
                    <a:pt x="204" y="1455"/>
                    <a:pt x="185" y="1447"/>
                  </a:cubicBezTo>
                  <a:cubicBezTo>
                    <a:pt x="166" y="1440"/>
                    <a:pt x="156" y="1418"/>
                    <a:pt x="164" y="1399"/>
                  </a:cubicBezTo>
                  <a:cubicBezTo>
                    <a:pt x="192" y="1330"/>
                    <a:pt x="192" y="1330"/>
                    <a:pt x="192" y="1330"/>
                  </a:cubicBezTo>
                  <a:cubicBezTo>
                    <a:pt x="289" y="1093"/>
                    <a:pt x="289" y="1093"/>
                    <a:pt x="289" y="1093"/>
                  </a:cubicBezTo>
                  <a:cubicBezTo>
                    <a:pt x="295" y="1079"/>
                    <a:pt x="288" y="1062"/>
                    <a:pt x="274" y="1056"/>
                  </a:cubicBezTo>
                  <a:cubicBezTo>
                    <a:pt x="260" y="1050"/>
                    <a:pt x="243" y="1057"/>
                    <a:pt x="237" y="1072"/>
                  </a:cubicBezTo>
                  <a:cubicBezTo>
                    <a:pt x="141" y="1308"/>
                    <a:pt x="141" y="1308"/>
                    <a:pt x="141" y="1308"/>
                  </a:cubicBezTo>
                  <a:cubicBezTo>
                    <a:pt x="133" y="1327"/>
                    <a:pt x="111" y="1337"/>
                    <a:pt x="92" y="1329"/>
                  </a:cubicBezTo>
                  <a:cubicBezTo>
                    <a:pt x="73" y="1321"/>
                    <a:pt x="64" y="1299"/>
                    <a:pt x="71" y="1280"/>
                  </a:cubicBezTo>
                  <a:cubicBezTo>
                    <a:pt x="206" y="951"/>
                    <a:pt x="206" y="951"/>
                    <a:pt x="206" y="951"/>
                  </a:cubicBezTo>
                  <a:cubicBezTo>
                    <a:pt x="206" y="951"/>
                    <a:pt x="206" y="951"/>
                    <a:pt x="206" y="951"/>
                  </a:cubicBezTo>
                  <a:cubicBezTo>
                    <a:pt x="206" y="950"/>
                    <a:pt x="256" y="829"/>
                    <a:pt x="286" y="756"/>
                  </a:cubicBezTo>
                  <a:cubicBezTo>
                    <a:pt x="286" y="756"/>
                    <a:pt x="286" y="756"/>
                    <a:pt x="286" y="756"/>
                  </a:cubicBezTo>
                  <a:cubicBezTo>
                    <a:pt x="306" y="706"/>
                    <a:pt x="395" y="668"/>
                    <a:pt x="427" y="658"/>
                  </a:cubicBezTo>
                  <a:cubicBezTo>
                    <a:pt x="435" y="655"/>
                    <a:pt x="441" y="649"/>
                    <a:pt x="444" y="641"/>
                  </a:cubicBezTo>
                  <a:cubicBezTo>
                    <a:pt x="460" y="604"/>
                    <a:pt x="460" y="604"/>
                    <a:pt x="460" y="604"/>
                  </a:cubicBezTo>
                  <a:cubicBezTo>
                    <a:pt x="753" y="723"/>
                    <a:pt x="753" y="723"/>
                    <a:pt x="753" y="723"/>
                  </a:cubicBezTo>
                  <a:cubicBezTo>
                    <a:pt x="738" y="759"/>
                    <a:pt x="738" y="759"/>
                    <a:pt x="738" y="759"/>
                  </a:cubicBezTo>
                  <a:cubicBezTo>
                    <a:pt x="734" y="768"/>
                    <a:pt x="736" y="779"/>
                    <a:pt x="742" y="787"/>
                  </a:cubicBezTo>
                  <a:cubicBezTo>
                    <a:pt x="850" y="927"/>
                    <a:pt x="850" y="927"/>
                    <a:pt x="850" y="927"/>
                  </a:cubicBezTo>
                  <a:cubicBezTo>
                    <a:pt x="910" y="1117"/>
                    <a:pt x="910" y="1117"/>
                    <a:pt x="910" y="1117"/>
                  </a:cubicBezTo>
                  <a:cubicBezTo>
                    <a:pt x="920" y="1151"/>
                    <a:pt x="915" y="1173"/>
                    <a:pt x="895" y="1184"/>
                  </a:cubicBezTo>
                  <a:cubicBezTo>
                    <a:pt x="884" y="1190"/>
                    <a:pt x="872" y="1192"/>
                    <a:pt x="860" y="1188"/>
                  </a:cubicBezTo>
                  <a:cubicBezTo>
                    <a:pt x="849" y="1185"/>
                    <a:pt x="840" y="1178"/>
                    <a:pt x="834" y="1168"/>
                  </a:cubicBezTo>
                  <a:cubicBezTo>
                    <a:pt x="780" y="1034"/>
                    <a:pt x="780" y="1034"/>
                    <a:pt x="780" y="1034"/>
                  </a:cubicBezTo>
                  <a:cubicBezTo>
                    <a:pt x="780" y="1034"/>
                    <a:pt x="780" y="1034"/>
                    <a:pt x="780" y="1033"/>
                  </a:cubicBezTo>
                  <a:cubicBezTo>
                    <a:pt x="753" y="973"/>
                    <a:pt x="753" y="973"/>
                    <a:pt x="753" y="973"/>
                  </a:cubicBezTo>
                  <a:cubicBezTo>
                    <a:pt x="747" y="959"/>
                    <a:pt x="730" y="952"/>
                    <a:pt x="716" y="9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4" name="Freeform 4">
              <a:extLst>
                <a:ext uri="{FF2B5EF4-FFF2-40B4-BE49-F238E27FC236}">
                  <a16:creationId xmlns:a16="http://schemas.microsoft.com/office/drawing/2014/main" xmlns="" id="{0C8E3B3A-8BA8-DA97-ED2C-FDC7E8EA5948}"/>
                </a:ext>
              </a:extLst>
            </p:cNvPr>
            <p:cNvSpPr>
              <a:spLocks/>
            </p:cNvSpPr>
            <p:nvPr/>
          </p:nvSpPr>
          <p:spPr bwMode="auto">
            <a:xfrm>
              <a:off x="109979120" y="107244198"/>
              <a:ext cx="390278" cy="695950"/>
            </a:xfrm>
            <a:custGeom>
              <a:avLst/>
              <a:gdLst>
                <a:gd name="T0" fmla="*/ 21 w 143"/>
                <a:gd name="T1" fmla="*/ 253 h 255"/>
                <a:gd name="T2" fmla="*/ 31 w 143"/>
                <a:gd name="T3" fmla="*/ 255 h 255"/>
                <a:gd name="T4" fmla="*/ 57 w 143"/>
                <a:gd name="T5" fmla="*/ 238 h 255"/>
                <a:gd name="T6" fmla="*/ 137 w 143"/>
                <a:gd name="T7" fmla="*/ 43 h 255"/>
                <a:gd name="T8" fmla="*/ 122 w 143"/>
                <a:gd name="T9" fmla="*/ 6 h 255"/>
                <a:gd name="T10" fmla="*/ 85 w 143"/>
                <a:gd name="T11" fmla="*/ 21 h 255"/>
                <a:gd name="T12" fmla="*/ 5 w 143"/>
                <a:gd name="T13" fmla="*/ 217 h 255"/>
                <a:gd name="T14" fmla="*/ 21 w 143"/>
                <a:gd name="T15" fmla="*/ 253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255">
                  <a:moveTo>
                    <a:pt x="21" y="253"/>
                  </a:moveTo>
                  <a:cubicBezTo>
                    <a:pt x="24" y="255"/>
                    <a:pt x="28" y="255"/>
                    <a:pt x="31" y="255"/>
                  </a:cubicBezTo>
                  <a:cubicBezTo>
                    <a:pt x="42" y="255"/>
                    <a:pt x="53" y="249"/>
                    <a:pt x="57" y="238"/>
                  </a:cubicBezTo>
                  <a:cubicBezTo>
                    <a:pt x="137" y="43"/>
                    <a:pt x="137" y="43"/>
                    <a:pt x="137" y="43"/>
                  </a:cubicBezTo>
                  <a:cubicBezTo>
                    <a:pt x="143" y="28"/>
                    <a:pt x="136" y="12"/>
                    <a:pt x="122" y="6"/>
                  </a:cubicBezTo>
                  <a:cubicBezTo>
                    <a:pt x="107" y="0"/>
                    <a:pt x="91" y="7"/>
                    <a:pt x="85" y="21"/>
                  </a:cubicBezTo>
                  <a:cubicBezTo>
                    <a:pt x="5" y="217"/>
                    <a:pt x="5" y="217"/>
                    <a:pt x="5" y="217"/>
                  </a:cubicBezTo>
                  <a:cubicBezTo>
                    <a:pt x="0" y="231"/>
                    <a:pt x="6" y="247"/>
                    <a:pt x="21"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5" name="Freeform 5">
              <a:extLst>
                <a:ext uri="{FF2B5EF4-FFF2-40B4-BE49-F238E27FC236}">
                  <a16:creationId xmlns:a16="http://schemas.microsoft.com/office/drawing/2014/main" xmlns="" id="{693B335E-8332-9BBA-A1B7-4C20FC5496BB}"/>
                </a:ext>
              </a:extLst>
            </p:cNvPr>
            <p:cNvSpPr>
              <a:spLocks/>
            </p:cNvSpPr>
            <p:nvPr/>
          </p:nvSpPr>
          <p:spPr bwMode="auto">
            <a:xfrm>
              <a:off x="108838308" y="106731106"/>
              <a:ext cx="272921" cy="406653"/>
            </a:xfrm>
            <a:custGeom>
              <a:avLst/>
              <a:gdLst>
                <a:gd name="T0" fmla="*/ 22 w 100"/>
                <a:gd name="T1" fmla="*/ 147 h 149"/>
                <a:gd name="T2" fmla="*/ 32 w 100"/>
                <a:gd name="T3" fmla="*/ 149 h 149"/>
                <a:gd name="T4" fmla="*/ 58 w 100"/>
                <a:gd name="T5" fmla="*/ 131 h 149"/>
                <a:gd name="T6" fmla="*/ 94 w 100"/>
                <a:gd name="T7" fmla="*/ 42 h 149"/>
                <a:gd name="T8" fmla="*/ 79 w 100"/>
                <a:gd name="T9" fmla="*/ 6 h 149"/>
                <a:gd name="T10" fmla="*/ 43 w 100"/>
                <a:gd name="T11" fmla="*/ 21 h 149"/>
                <a:gd name="T12" fmla="*/ 6 w 100"/>
                <a:gd name="T13" fmla="*/ 110 h 149"/>
                <a:gd name="T14" fmla="*/ 22 w 100"/>
                <a:gd name="T15" fmla="*/ 147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49">
                  <a:moveTo>
                    <a:pt x="22" y="147"/>
                  </a:moveTo>
                  <a:cubicBezTo>
                    <a:pt x="25" y="148"/>
                    <a:pt x="29" y="149"/>
                    <a:pt x="32" y="149"/>
                  </a:cubicBezTo>
                  <a:cubicBezTo>
                    <a:pt x="43" y="149"/>
                    <a:pt x="54" y="142"/>
                    <a:pt x="58" y="131"/>
                  </a:cubicBezTo>
                  <a:cubicBezTo>
                    <a:pt x="94" y="42"/>
                    <a:pt x="94" y="42"/>
                    <a:pt x="94" y="42"/>
                  </a:cubicBezTo>
                  <a:cubicBezTo>
                    <a:pt x="100" y="28"/>
                    <a:pt x="93" y="12"/>
                    <a:pt x="79" y="6"/>
                  </a:cubicBezTo>
                  <a:cubicBezTo>
                    <a:pt x="65" y="0"/>
                    <a:pt x="48" y="7"/>
                    <a:pt x="43" y="21"/>
                  </a:cubicBezTo>
                  <a:cubicBezTo>
                    <a:pt x="6" y="110"/>
                    <a:pt x="6" y="110"/>
                    <a:pt x="6" y="110"/>
                  </a:cubicBezTo>
                  <a:cubicBezTo>
                    <a:pt x="0" y="124"/>
                    <a:pt x="7" y="141"/>
                    <a:pt x="2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6" name="Freeform 6">
              <a:extLst>
                <a:ext uri="{FF2B5EF4-FFF2-40B4-BE49-F238E27FC236}">
                  <a16:creationId xmlns:a16="http://schemas.microsoft.com/office/drawing/2014/main" xmlns="" id="{15491AC4-4434-4CD1-F364-D912EFBCF554}"/>
                </a:ext>
              </a:extLst>
            </p:cNvPr>
            <p:cNvSpPr>
              <a:spLocks noEditPoints="1"/>
            </p:cNvSpPr>
            <p:nvPr/>
          </p:nvSpPr>
          <p:spPr bwMode="auto">
            <a:xfrm>
              <a:off x="107959500" y="107233281"/>
              <a:ext cx="3580732" cy="3408787"/>
            </a:xfrm>
            <a:custGeom>
              <a:avLst/>
              <a:gdLst>
                <a:gd name="T0" fmla="*/ 328 w 1312"/>
                <a:gd name="T1" fmla="*/ 763 h 1249"/>
                <a:gd name="T2" fmla="*/ 181 w 1312"/>
                <a:gd name="T3" fmla="*/ 743 h 1249"/>
                <a:gd name="T4" fmla="*/ 77 w 1312"/>
                <a:gd name="T5" fmla="*/ 842 h 1249"/>
                <a:gd name="T6" fmla="*/ 171 w 1312"/>
                <a:gd name="T7" fmla="*/ 945 h 1249"/>
                <a:gd name="T8" fmla="*/ 372 w 1312"/>
                <a:gd name="T9" fmla="*/ 989 h 1249"/>
                <a:gd name="T10" fmla="*/ 546 w 1312"/>
                <a:gd name="T11" fmla="*/ 968 h 1249"/>
                <a:gd name="T12" fmla="*/ 550 w 1312"/>
                <a:gd name="T13" fmla="*/ 1003 h 1249"/>
                <a:gd name="T14" fmla="*/ 636 w 1312"/>
                <a:gd name="T15" fmla="*/ 1127 h 1249"/>
                <a:gd name="T16" fmla="*/ 619 w 1312"/>
                <a:gd name="T17" fmla="*/ 1151 h 1249"/>
                <a:gd name="T18" fmla="*/ 676 w 1312"/>
                <a:gd name="T19" fmla="*/ 1238 h 1249"/>
                <a:gd name="T20" fmla="*/ 715 w 1312"/>
                <a:gd name="T21" fmla="*/ 1243 h 1249"/>
                <a:gd name="T22" fmla="*/ 686 w 1312"/>
                <a:gd name="T23" fmla="*/ 1160 h 1249"/>
                <a:gd name="T24" fmla="*/ 1258 w 1312"/>
                <a:gd name="T25" fmla="*/ 1177 h 1249"/>
                <a:gd name="T26" fmla="*/ 1303 w 1312"/>
                <a:gd name="T27" fmla="*/ 1143 h 1249"/>
                <a:gd name="T28" fmla="*/ 1023 w 1312"/>
                <a:gd name="T29" fmla="*/ 828 h 1249"/>
                <a:gd name="T30" fmla="*/ 936 w 1312"/>
                <a:gd name="T31" fmla="*/ 729 h 1249"/>
                <a:gd name="T32" fmla="*/ 881 w 1312"/>
                <a:gd name="T33" fmla="*/ 701 h 1249"/>
                <a:gd name="T34" fmla="*/ 853 w 1312"/>
                <a:gd name="T35" fmla="*/ 496 h 1249"/>
                <a:gd name="T36" fmla="*/ 376 w 1312"/>
                <a:gd name="T37" fmla="*/ 32 h 1249"/>
                <a:gd name="T38" fmla="*/ 226 w 1312"/>
                <a:gd name="T39" fmla="*/ 52 h 1249"/>
                <a:gd name="T40" fmla="*/ 123 w 1312"/>
                <a:gd name="T41" fmla="*/ 133 h 1249"/>
                <a:gd name="T42" fmla="*/ 49 w 1312"/>
                <a:gd name="T43" fmla="*/ 250 h 1249"/>
                <a:gd name="T44" fmla="*/ 329 w 1312"/>
                <a:gd name="T45" fmla="*/ 763 h 1249"/>
                <a:gd name="T46" fmla="*/ 680 w 1312"/>
                <a:gd name="T47" fmla="*/ 1093 h 1249"/>
                <a:gd name="T48" fmla="*/ 909 w 1312"/>
                <a:gd name="T49" fmla="*/ 785 h 1249"/>
                <a:gd name="T50" fmla="*/ 83 w 1312"/>
                <a:gd name="T51" fmla="*/ 295 h 1249"/>
                <a:gd name="T52" fmla="*/ 306 w 1312"/>
                <a:gd name="T53" fmla="*/ 521 h 1249"/>
                <a:gd name="T54" fmla="*/ 350 w 1312"/>
                <a:gd name="T55" fmla="*/ 487 h 1249"/>
                <a:gd name="T56" fmla="*/ 151 w 1312"/>
                <a:gd name="T57" fmla="*/ 229 h 1249"/>
                <a:gd name="T58" fmla="*/ 210 w 1312"/>
                <a:gd name="T59" fmla="*/ 184 h 1249"/>
                <a:gd name="T60" fmla="*/ 449 w 1312"/>
                <a:gd name="T61" fmla="*/ 447 h 1249"/>
                <a:gd name="T62" fmla="*/ 254 w 1312"/>
                <a:gd name="T63" fmla="*/ 149 h 1249"/>
                <a:gd name="T64" fmla="*/ 313 w 1312"/>
                <a:gd name="T65" fmla="*/ 103 h 1249"/>
                <a:gd name="T66" fmla="*/ 515 w 1312"/>
                <a:gd name="T67" fmla="*/ 365 h 1249"/>
                <a:gd name="T68" fmla="*/ 560 w 1312"/>
                <a:gd name="T69" fmla="*/ 330 h 1249"/>
                <a:gd name="T70" fmla="*/ 410 w 1312"/>
                <a:gd name="T71" fmla="*/ 76 h 1249"/>
                <a:gd name="T72" fmla="*/ 680 w 1312"/>
                <a:gd name="T73" fmla="*/ 363 h 1249"/>
                <a:gd name="T74" fmla="*/ 809 w 1312"/>
                <a:gd name="T75" fmla="*/ 530 h 1249"/>
                <a:gd name="T76" fmla="*/ 824 w 1312"/>
                <a:gd name="T77" fmla="*/ 702 h 1249"/>
                <a:gd name="T78" fmla="*/ 854 w 1312"/>
                <a:gd name="T79" fmla="*/ 757 h 1249"/>
                <a:gd name="T80" fmla="*/ 580 w 1312"/>
                <a:gd name="T81" fmla="*/ 921 h 1249"/>
                <a:gd name="T82" fmla="*/ 379 w 1312"/>
                <a:gd name="T83" fmla="*/ 933 h 1249"/>
                <a:gd name="T84" fmla="*/ 133 w 1312"/>
                <a:gd name="T85" fmla="*/ 843 h 1249"/>
                <a:gd name="T86" fmla="*/ 178 w 1312"/>
                <a:gd name="T87" fmla="*/ 799 h 1249"/>
                <a:gd name="T88" fmla="*/ 322 w 1312"/>
                <a:gd name="T89" fmla="*/ 819 h 1249"/>
                <a:gd name="T90" fmla="*/ 418 w 1312"/>
                <a:gd name="T91" fmla="*/ 802 h 1249"/>
                <a:gd name="T92" fmla="*/ 405 w 1312"/>
                <a:gd name="T93" fmla="*/ 770 h 1249"/>
                <a:gd name="T94" fmla="*/ 76 w 1312"/>
                <a:gd name="T95" fmla="*/ 347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12" h="1249">
                  <a:moveTo>
                    <a:pt x="329" y="763"/>
                  </a:moveTo>
                  <a:cubicBezTo>
                    <a:pt x="328" y="763"/>
                    <a:pt x="328" y="763"/>
                    <a:pt x="328" y="763"/>
                  </a:cubicBezTo>
                  <a:cubicBezTo>
                    <a:pt x="184" y="743"/>
                    <a:pt x="184" y="743"/>
                    <a:pt x="184" y="743"/>
                  </a:cubicBezTo>
                  <a:cubicBezTo>
                    <a:pt x="183" y="743"/>
                    <a:pt x="182" y="743"/>
                    <a:pt x="181" y="743"/>
                  </a:cubicBezTo>
                  <a:cubicBezTo>
                    <a:pt x="154" y="742"/>
                    <a:pt x="128" y="752"/>
                    <a:pt x="108" y="771"/>
                  </a:cubicBezTo>
                  <a:cubicBezTo>
                    <a:pt x="89" y="790"/>
                    <a:pt x="78" y="815"/>
                    <a:pt x="77" y="842"/>
                  </a:cubicBezTo>
                  <a:cubicBezTo>
                    <a:pt x="77" y="865"/>
                    <a:pt x="84" y="885"/>
                    <a:pt x="96" y="902"/>
                  </a:cubicBezTo>
                  <a:cubicBezTo>
                    <a:pt x="112" y="922"/>
                    <a:pt x="138" y="937"/>
                    <a:pt x="171" y="945"/>
                  </a:cubicBezTo>
                  <a:cubicBezTo>
                    <a:pt x="171" y="945"/>
                    <a:pt x="171" y="945"/>
                    <a:pt x="172" y="945"/>
                  </a:cubicBezTo>
                  <a:cubicBezTo>
                    <a:pt x="372" y="989"/>
                    <a:pt x="372" y="989"/>
                    <a:pt x="372" y="989"/>
                  </a:cubicBezTo>
                  <a:cubicBezTo>
                    <a:pt x="375" y="990"/>
                    <a:pt x="378" y="990"/>
                    <a:pt x="381" y="990"/>
                  </a:cubicBezTo>
                  <a:cubicBezTo>
                    <a:pt x="546" y="968"/>
                    <a:pt x="546" y="968"/>
                    <a:pt x="546" y="968"/>
                  </a:cubicBezTo>
                  <a:cubicBezTo>
                    <a:pt x="559" y="985"/>
                    <a:pt x="559" y="985"/>
                    <a:pt x="559" y="985"/>
                  </a:cubicBezTo>
                  <a:cubicBezTo>
                    <a:pt x="554" y="990"/>
                    <a:pt x="551" y="996"/>
                    <a:pt x="550" y="1003"/>
                  </a:cubicBezTo>
                  <a:cubicBezTo>
                    <a:pt x="549" y="1010"/>
                    <a:pt x="551" y="1018"/>
                    <a:pt x="555" y="1024"/>
                  </a:cubicBezTo>
                  <a:cubicBezTo>
                    <a:pt x="636" y="1127"/>
                    <a:pt x="636" y="1127"/>
                    <a:pt x="636" y="1127"/>
                  </a:cubicBezTo>
                  <a:cubicBezTo>
                    <a:pt x="630" y="1132"/>
                    <a:pt x="630" y="1132"/>
                    <a:pt x="630" y="1132"/>
                  </a:cubicBezTo>
                  <a:cubicBezTo>
                    <a:pt x="624" y="1137"/>
                    <a:pt x="620" y="1144"/>
                    <a:pt x="619" y="1151"/>
                  </a:cubicBezTo>
                  <a:cubicBezTo>
                    <a:pt x="618" y="1158"/>
                    <a:pt x="620" y="1166"/>
                    <a:pt x="625" y="1172"/>
                  </a:cubicBezTo>
                  <a:cubicBezTo>
                    <a:pt x="676" y="1238"/>
                    <a:pt x="676" y="1238"/>
                    <a:pt x="676" y="1238"/>
                  </a:cubicBezTo>
                  <a:cubicBezTo>
                    <a:pt x="681" y="1245"/>
                    <a:pt x="690" y="1249"/>
                    <a:pt x="698" y="1249"/>
                  </a:cubicBezTo>
                  <a:cubicBezTo>
                    <a:pt x="704" y="1249"/>
                    <a:pt x="710" y="1247"/>
                    <a:pt x="715" y="1243"/>
                  </a:cubicBezTo>
                  <a:cubicBezTo>
                    <a:pt x="727" y="1233"/>
                    <a:pt x="730" y="1216"/>
                    <a:pt x="720" y="1203"/>
                  </a:cubicBezTo>
                  <a:cubicBezTo>
                    <a:pt x="686" y="1160"/>
                    <a:pt x="686" y="1160"/>
                    <a:pt x="686" y="1160"/>
                  </a:cubicBezTo>
                  <a:cubicBezTo>
                    <a:pt x="1035" y="889"/>
                    <a:pt x="1035" y="889"/>
                    <a:pt x="1035" y="889"/>
                  </a:cubicBezTo>
                  <a:cubicBezTo>
                    <a:pt x="1258" y="1177"/>
                    <a:pt x="1258" y="1177"/>
                    <a:pt x="1258" y="1177"/>
                  </a:cubicBezTo>
                  <a:cubicBezTo>
                    <a:pt x="1268" y="1190"/>
                    <a:pt x="1286" y="1192"/>
                    <a:pt x="1298" y="1182"/>
                  </a:cubicBezTo>
                  <a:cubicBezTo>
                    <a:pt x="1310" y="1173"/>
                    <a:pt x="1312" y="1155"/>
                    <a:pt x="1303" y="1143"/>
                  </a:cubicBezTo>
                  <a:cubicBezTo>
                    <a:pt x="1062" y="833"/>
                    <a:pt x="1062" y="833"/>
                    <a:pt x="1062" y="833"/>
                  </a:cubicBezTo>
                  <a:cubicBezTo>
                    <a:pt x="1053" y="820"/>
                    <a:pt x="1035" y="818"/>
                    <a:pt x="1023" y="828"/>
                  </a:cubicBezTo>
                  <a:cubicBezTo>
                    <a:pt x="1016" y="833"/>
                    <a:pt x="1016" y="833"/>
                    <a:pt x="1016" y="833"/>
                  </a:cubicBezTo>
                  <a:cubicBezTo>
                    <a:pt x="936" y="729"/>
                    <a:pt x="936" y="729"/>
                    <a:pt x="936" y="729"/>
                  </a:cubicBezTo>
                  <a:cubicBezTo>
                    <a:pt x="927" y="717"/>
                    <a:pt x="910" y="715"/>
                    <a:pt x="898" y="723"/>
                  </a:cubicBezTo>
                  <a:cubicBezTo>
                    <a:pt x="881" y="701"/>
                    <a:pt x="881" y="701"/>
                    <a:pt x="881" y="701"/>
                  </a:cubicBezTo>
                  <a:cubicBezTo>
                    <a:pt x="888" y="662"/>
                    <a:pt x="900" y="557"/>
                    <a:pt x="853" y="496"/>
                  </a:cubicBezTo>
                  <a:cubicBezTo>
                    <a:pt x="853" y="496"/>
                    <a:pt x="853" y="496"/>
                    <a:pt x="853" y="496"/>
                  </a:cubicBezTo>
                  <a:cubicBezTo>
                    <a:pt x="818" y="451"/>
                    <a:pt x="507" y="48"/>
                    <a:pt x="507" y="48"/>
                  </a:cubicBezTo>
                  <a:cubicBezTo>
                    <a:pt x="475" y="7"/>
                    <a:pt x="416" y="0"/>
                    <a:pt x="376" y="32"/>
                  </a:cubicBezTo>
                  <a:cubicBezTo>
                    <a:pt x="365" y="40"/>
                    <a:pt x="356" y="50"/>
                    <a:pt x="350" y="61"/>
                  </a:cubicBezTo>
                  <a:cubicBezTo>
                    <a:pt x="318" y="28"/>
                    <a:pt x="264" y="23"/>
                    <a:pt x="226" y="52"/>
                  </a:cubicBezTo>
                  <a:cubicBezTo>
                    <a:pt x="206" y="68"/>
                    <a:pt x="194" y="90"/>
                    <a:pt x="191" y="114"/>
                  </a:cubicBezTo>
                  <a:cubicBezTo>
                    <a:pt x="168" y="111"/>
                    <a:pt x="143" y="117"/>
                    <a:pt x="123" y="133"/>
                  </a:cubicBezTo>
                  <a:cubicBezTo>
                    <a:pt x="92" y="157"/>
                    <a:pt x="80" y="196"/>
                    <a:pt x="90" y="232"/>
                  </a:cubicBezTo>
                  <a:cubicBezTo>
                    <a:pt x="76" y="235"/>
                    <a:pt x="61" y="241"/>
                    <a:pt x="49" y="250"/>
                  </a:cubicBezTo>
                  <a:cubicBezTo>
                    <a:pt x="8" y="282"/>
                    <a:pt x="0" y="341"/>
                    <a:pt x="32" y="381"/>
                  </a:cubicBezTo>
                  <a:lnTo>
                    <a:pt x="329" y="763"/>
                  </a:lnTo>
                  <a:close/>
                  <a:moveTo>
                    <a:pt x="972" y="867"/>
                  </a:moveTo>
                  <a:cubicBezTo>
                    <a:pt x="680" y="1093"/>
                    <a:pt x="680" y="1093"/>
                    <a:pt x="680" y="1093"/>
                  </a:cubicBezTo>
                  <a:cubicBezTo>
                    <a:pt x="617" y="1012"/>
                    <a:pt x="617" y="1012"/>
                    <a:pt x="617" y="1012"/>
                  </a:cubicBezTo>
                  <a:cubicBezTo>
                    <a:pt x="909" y="785"/>
                    <a:pt x="909" y="785"/>
                    <a:pt x="909" y="785"/>
                  </a:cubicBezTo>
                  <a:lnTo>
                    <a:pt x="972" y="867"/>
                  </a:lnTo>
                  <a:close/>
                  <a:moveTo>
                    <a:pt x="83" y="295"/>
                  </a:moveTo>
                  <a:cubicBezTo>
                    <a:pt x="99" y="282"/>
                    <a:pt x="123" y="285"/>
                    <a:pt x="135" y="301"/>
                  </a:cubicBezTo>
                  <a:cubicBezTo>
                    <a:pt x="306" y="521"/>
                    <a:pt x="306" y="521"/>
                    <a:pt x="306" y="521"/>
                  </a:cubicBezTo>
                  <a:cubicBezTo>
                    <a:pt x="315" y="533"/>
                    <a:pt x="333" y="536"/>
                    <a:pt x="345" y="526"/>
                  </a:cubicBezTo>
                  <a:cubicBezTo>
                    <a:pt x="357" y="517"/>
                    <a:pt x="359" y="499"/>
                    <a:pt x="350" y="487"/>
                  </a:cubicBezTo>
                  <a:cubicBezTo>
                    <a:pt x="180" y="267"/>
                    <a:pt x="180" y="267"/>
                    <a:pt x="180" y="267"/>
                  </a:cubicBezTo>
                  <a:cubicBezTo>
                    <a:pt x="151" y="229"/>
                    <a:pt x="151" y="229"/>
                    <a:pt x="151" y="229"/>
                  </a:cubicBezTo>
                  <a:cubicBezTo>
                    <a:pt x="138" y="213"/>
                    <a:pt x="141" y="190"/>
                    <a:pt x="157" y="177"/>
                  </a:cubicBezTo>
                  <a:cubicBezTo>
                    <a:pt x="174" y="164"/>
                    <a:pt x="197" y="167"/>
                    <a:pt x="210" y="184"/>
                  </a:cubicBezTo>
                  <a:cubicBezTo>
                    <a:pt x="410" y="442"/>
                    <a:pt x="410" y="442"/>
                    <a:pt x="410" y="442"/>
                  </a:cubicBezTo>
                  <a:cubicBezTo>
                    <a:pt x="419" y="455"/>
                    <a:pt x="437" y="457"/>
                    <a:pt x="449" y="447"/>
                  </a:cubicBezTo>
                  <a:cubicBezTo>
                    <a:pt x="462" y="438"/>
                    <a:pt x="464" y="420"/>
                    <a:pt x="454" y="408"/>
                  </a:cubicBezTo>
                  <a:cubicBezTo>
                    <a:pt x="254" y="149"/>
                    <a:pt x="254" y="149"/>
                    <a:pt x="254" y="149"/>
                  </a:cubicBezTo>
                  <a:cubicBezTo>
                    <a:pt x="241" y="133"/>
                    <a:pt x="244" y="109"/>
                    <a:pt x="261" y="97"/>
                  </a:cubicBezTo>
                  <a:cubicBezTo>
                    <a:pt x="277" y="84"/>
                    <a:pt x="300" y="87"/>
                    <a:pt x="313" y="103"/>
                  </a:cubicBezTo>
                  <a:cubicBezTo>
                    <a:pt x="359" y="163"/>
                    <a:pt x="359" y="163"/>
                    <a:pt x="359" y="163"/>
                  </a:cubicBezTo>
                  <a:cubicBezTo>
                    <a:pt x="515" y="365"/>
                    <a:pt x="515" y="365"/>
                    <a:pt x="515" y="365"/>
                  </a:cubicBezTo>
                  <a:cubicBezTo>
                    <a:pt x="525" y="377"/>
                    <a:pt x="542" y="379"/>
                    <a:pt x="555" y="370"/>
                  </a:cubicBezTo>
                  <a:cubicBezTo>
                    <a:pt x="567" y="360"/>
                    <a:pt x="569" y="343"/>
                    <a:pt x="560" y="330"/>
                  </a:cubicBezTo>
                  <a:cubicBezTo>
                    <a:pt x="403" y="128"/>
                    <a:pt x="403" y="128"/>
                    <a:pt x="403" y="128"/>
                  </a:cubicBezTo>
                  <a:cubicBezTo>
                    <a:pt x="391" y="112"/>
                    <a:pt x="394" y="88"/>
                    <a:pt x="410" y="76"/>
                  </a:cubicBezTo>
                  <a:cubicBezTo>
                    <a:pt x="426" y="63"/>
                    <a:pt x="450" y="66"/>
                    <a:pt x="462" y="83"/>
                  </a:cubicBezTo>
                  <a:cubicBezTo>
                    <a:pt x="680" y="363"/>
                    <a:pt x="680" y="363"/>
                    <a:pt x="680" y="363"/>
                  </a:cubicBezTo>
                  <a:cubicBezTo>
                    <a:pt x="680" y="363"/>
                    <a:pt x="680" y="363"/>
                    <a:pt x="680" y="363"/>
                  </a:cubicBezTo>
                  <a:cubicBezTo>
                    <a:pt x="680" y="364"/>
                    <a:pt x="760" y="468"/>
                    <a:pt x="809" y="530"/>
                  </a:cubicBezTo>
                  <a:cubicBezTo>
                    <a:pt x="809" y="530"/>
                    <a:pt x="809" y="530"/>
                    <a:pt x="809" y="530"/>
                  </a:cubicBezTo>
                  <a:cubicBezTo>
                    <a:pt x="842" y="573"/>
                    <a:pt x="831" y="669"/>
                    <a:pt x="824" y="702"/>
                  </a:cubicBezTo>
                  <a:cubicBezTo>
                    <a:pt x="822" y="710"/>
                    <a:pt x="824" y="718"/>
                    <a:pt x="829" y="725"/>
                  </a:cubicBezTo>
                  <a:cubicBezTo>
                    <a:pt x="854" y="757"/>
                    <a:pt x="854" y="757"/>
                    <a:pt x="854" y="757"/>
                  </a:cubicBezTo>
                  <a:cubicBezTo>
                    <a:pt x="604" y="951"/>
                    <a:pt x="604" y="951"/>
                    <a:pt x="604" y="951"/>
                  </a:cubicBezTo>
                  <a:cubicBezTo>
                    <a:pt x="580" y="921"/>
                    <a:pt x="580" y="921"/>
                    <a:pt x="580" y="921"/>
                  </a:cubicBezTo>
                  <a:cubicBezTo>
                    <a:pt x="574" y="913"/>
                    <a:pt x="564" y="909"/>
                    <a:pt x="554" y="910"/>
                  </a:cubicBezTo>
                  <a:cubicBezTo>
                    <a:pt x="379" y="933"/>
                    <a:pt x="379" y="933"/>
                    <a:pt x="379" y="933"/>
                  </a:cubicBezTo>
                  <a:cubicBezTo>
                    <a:pt x="184" y="890"/>
                    <a:pt x="184" y="890"/>
                    <a:pt x="184" y="890"/>
                  </a:cubicBezTo>
                  <a:cubicBezTo>
                    <a:pt x="150" y="882"/>
                    <a:pt x="133" y="867"/>
                    <a:pt x="133" y="843"/>
                  </a:cubicBezTo>
                  <a:cubicBezTo>
                    <a:pt x="134" y="831"/>
                    <a:pt x="139" y="820"/>
                    <a:pt x="147" y="811"/>
                  </a:cubicBezTo>
                  <a:cubicBezTo>
                    <a:pt x="156" y="803"/>
                    <a:pt x="167" y="799"/>
                    <a:pt x="178" y="799"/>
                  </a:cubicBezTo>
                  <a:cubicBezTo>
                    <a:pt x="321" y="819"/>
                    <a:pt x="321" y="819"/>
                    <a:pt x="321" y="819"/>
                  </a:cubicBezTo>
                  <a:cubicBezTo>
                    <a:pt x="321" y="819"/>
                    <a:pt x="321" y="819"/>
                    <a:pt x="322" y="819"/>
                  </a:cubicBezTo>
                  <a:cubicBezTo>
                    <a:pt x="387" y="826"/>
                    <a:pt x="387" y="826"/>
                    <a:pt x="387" y="826"/>
                  </a:cubicBezTo>
                  <a:cubicBezTo>
                    <a:pt x="403" y="828"/>
                    <a:pt x="417" y="817"/>
                    <a:pt x="418" y="802"/>
                  </a:cubicBezTo>
                  <a:cubicBezTo>
                    <a:pt x="419" y="792"/>
                    <a:pt x="415" y="783"/>
                    <a:pt x="409" y="777"/>
                  </a:cubicBezTo>
                  <a:cubicBezTo>
                    <a:pt x="408" y="775"/>
                    <a:pt x="406" y="772"/>
                    <a:pt x="405" y="770"/>
                  </a:cubicBezTo>
                  <a:cubicBezTo>
                    <a:pt x="405" y="770"/>
                    <a:pt x="405" y="770"/>
                    <a:pt x="405" y="770"/>
                  </a:cubicBezTo>
                  <a:cubicBezTo>
                    <a:pt x="76" y="347"/>
                    <a:pt x="76" y="347"/>
                    <a:pt x="76" y="347"/>
                  </a:cubicBezTo>
                  <a:cubicBezTo>
                    <a:pt x="64" y="331"/>
                    <a:pt x="67" y="307"/>
                    <a:pt x="83" y="2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7" name="Freeform 7">
              <a:extLst>
                <a:ext uri="{FF2B5EF4-FFF2-40B4-BE49-F238E27FC236}">
                  <a16:creationId xmlns:a16="http://schemas.microsoft.com/office/drawing/2014/main" xmlns="" id="{F1FF65B3-006D-29AF-A6E9-B2A87F38B5AE}"/>
                </a:ext>
              </a:extLst>
            </p:cNvPr>
            <p:cNvSpPr>
              <a:spLocks/>
            </p:cNvSpPr>
            <p:nvPr/>
          </p:nvSpPr>
          <p:spPr bwMode="auto">
            <a:xfrm>
              <a:off x="111278227" y="112413328"/>
              <a:ext cx="515822" cy="605885"/>
            </a:xfrm>
            <a:custGeom>
              <a:avLst/>
              <a:gdLst>
                <a:gd name="T0" fmla="*/ 54 w 189"/>
                <a:gd name="T1" fmla="*/ 15 h 222"/>
                <a:gd name="T2" fmla="*/ 15 w 189"/>
                <a:gd name="T3" fmla="*/ 10 h 222"/>
                <a:gd name="T4" fmla="*/ 10 w 189"/>
                <a:gd name="T5" fmla="*/ 49 h 222"/>
                <a:gd name="T6" fmla="*/ 135 w 189"/>
                <a:gd name="T7" fmla="*/ 211 h 222"/>
                <a:gd name="T8" fmla="*/ 158 w 189"/>
                <a:gd name="T9" fmla="*/ 222 h 222"/>
                <a:gd name="T10" fmla="*/ 175 w 189"/>
                <a:gd name="T11" fmla="*/ 216 h 222"/>
                <a:gd name="T12" fmla="*/ 180 w 189"/>
                <a:gd name="T13" fmla="*/ 177 h 222"/>
                <a:gd name="T14" fmla="*/ 54 w 189"/>
                <a:gd name="T15" fmla="*/ 15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9" h="222">
                  <a:moveTo>
                    <a:pt x="54" y="15"/>
                  </a:moveTo>
                  <a:cubicBezTo>
                    <a:pt x="45" y="3"/>
                    <a:pt x="27" y="0"/>
                    <a:pt x="15" y="10"/>
                  </a:cubicBezTo>
                  <a:cubicBezTo>
                    <a:pt x="3" y="19"/>
                    <a:pt x="0" y="37"/>
                    <a:pt x="10" y="49"/>
                  </a:cubicBezTo>
                  <a:cubicBezTo>
                    <a:pt x="135" y="211"/>
                    <a:pt x="135" y="211"/>
                    <a:pt x="135" y="211"/>
                  </a:cubicBezTo>
                  <a:cubicBezTo>
                    <a:pt x="141" y="218"/>
                    <a:pt x="149" y="222"/>
                    <a:pt x="158" y="222"/>
                  </a:cubicBezTo>
                  <a:cubicBezTo>
                    <a:pt x="164" y="222"/>
                    <a:pt x="170" y="220"/>
                    <a:pt x="175" y="216"/>
                  </a:cubicBezTo>
                  <a:cubicBezTo>
                    <a:pt x="187" y="207"/>
                    <a:pt x="189" y="189"/>
                    <a:pt x="180" y="177"/>
                  </a:cubicBezTo>
                  <a:lnTo>
                    <a:pt x="5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8" name="Freeform 8">
              <a:extLst>
                <a:ext uri="{FF2B5EF4-FFF2-40B4-BE49-F238E27FC236}">
                  <a16:creationId xmlns:a16="http://schemas.microsoft.com/office/drawing/2014/main" xmlns="" id="{07A71F2F-3E41-60C6-B94C-D43A52557B06}"/>
                </a:ext>
              </a:extLst>
            </p:cNvPr>
            <p:cNvSpPr>
              <a:spLocks/>
            </p:cNvSpPr>
            <p:nvPr/>
          </p:nvSpPr>
          <p:spPr bwMode="auto">
            <a:xfrm>
              <a:off x="112533666" y="111815630"/>
              <a:ext cx="332964" cy="371173"/>
            </a:xfrm>
            <a:custGeom>
              <a:avLst/>
              <a:gdLst>
                <a:gd name="T0" fmla="*/ 113 w 122"/>
                <a:gd name="T1" fmla="*/ 91 h 136"/>
                <a:gd name="T2" fmla="*/ 54 w 122"/>
                <a:gd name="T3" fmla="*/ 15 h 136"/>
                <a:gd name="T4" fmla="*/ 14 w 122"/>
                <a:gd name="T5" fmla="*/ 10 h 136"/>
                <a:gd name="T6" fmla="*/ 9 w 122"/>
                <a:gd name="T7" fmla="*/ 49 h 136"/>
                <a:gd name="T8" fmla="*/ 69 w 122"/>
                <a:gd name="T9" fmla="*/ 125 h 136"/>
                <a:gd name="T10" fmla="*/ 91 w 122"/>
                <a:gd name="T11" fmla="*/ 136 h 136"/>
                <a:gd name="T12" fmla="*/ 108 w 122"/>
                <a:gd name="T13" fmla="*/ 130 h 136"/>
                <a:gd name="T14" fmla="*/ 113 w 122"/>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36">
                  <a:moveTo>
                    <a:pt x="113" y="91"/>
                  </a:moveTo>
                  <a:cubicBezTo>
                    <a:pt x="54" y="15"/>
                    <a:pt x="54" y="15"/>
                    <a:pt x="54" y="15"/>
                  </a:cubicBezTo>
                  <a:cubicBezTo>
                    <a:pt x="44" y="2"/>
                    <a:pt x="26" y="0"/>
                    <a:pt x="14" y="10"/>
                  </a:cubicBezTo>
                  <a:cubicBezTo>
                    <a:pt x="2" y="19"/>
                    <a:pt x="0" y="37"/>
                    <a:pt x="9" y="49"/>
                  </a:cubicBezTo>
                  <a:cubicBezTo>
                    <a:pt x="69" y="125"/>
                    <a:pt x="69" y="125"/>
                    <a:pt x="69" y="125"/>
                  </a:cubicBezTo>
                  <a:cubicBezTo>
                    <a:pt x="74" y="133"/>
                    <a:pt x="82" y="136"/>
                    <a:pt x="91" y="136"/>
                  </a:cubicBezTo>
                  <a:cubicBezTo>
                    <a:pt x="97" y="136"/>
                    <a:pt x="103" y="134"/>
                    <a:pt x="108" y="130"/>
                  </a:cubicBezTo>
                  <a:cubicBezTo>
                    <a:pt x="120" y="121"/>
                    <a:pt x="122" y="103"/>
                    <a:pt x="113"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9" name="Freeform 9">
              <a:extLst>
                <a:ext uri="{FF2B5EF4-FFF2-40B4-BE49-F238E27FC236}">
                  <a16:creationId xmlns:a16="http://schemas.microsoft.com/office/drawing/2014/main" xmlns="" id="{6CA87DA6-CED1-206F-CE8D-EA1185F10E9A}"/>
                </a:ext>
              </a:extLst>
            </p:cNvPr>
            <p:cNvSpPr>
              <a:spLocks noEditPoints="1"/>
            </p:cNvSpPr>
            <p:nvPr/>
          </p:nvSpPr>
          <p:spPr bwMode="auto">
            <a:xfrm>
              <a:off x="108368883" y="110000703"/>
              <a:ext cx="4170241" cy="2532710"/>
            </a:xfrm>
            <a:custGeom>
              <a:avLst/>
              <a:gdLst>
                <a:gd name="T0" fmla="*/ 1504 w 1528"/>
                <a:gd name="T1" fmla="*/ 411 h 928"/>
                <a:gd name="T2" fmla="*/ 1439 w 1528"/>
                <a:gd name="T3" fmla="*/ 288 h 928"/>
                <a:gd name="T4" fmla="*/ 854 w 1528"/>
                <a:gd name="T5" fmla="*/ 274 h 928"/>
                <a:gd name="T6" fmla="*/ 944 w 1528"/>
                <a:gd name="T7" fmla="*/ 159 h 928"/>
                <a:gd name="T8" fmla="*/ 958 w 1528"/>
                <a:gd name="T9" fmla="*/ 79 h 928"/>
                <a:gd name="T10" fmla="*/ 851 w 1528"/>
                <a:gd name="T11" fmla="*/ 3 h 928"/>
                <a:gd name="T12" fmla="*/ 776 w 1528"/>
                <a:gd name="T13" fmla="*/ 47 h 928"/>
                <a:gd name="T14" fmla="*/ 632 w 1528"/>
                <a:gd name="T15" fmla="*/ 206 h 928"/>
                <a:gd name="T16" fmla="*/ 547 w 1528"/>
                <a:gd name="T17" fmla="*/ 362 h 928"/>
                <a:gd name="T18" fmla="*/ 516 w 1528"/>
                <a:gd name="T19" fmla="*/ 340 h 928"/>
                <a:gd name="T20" fmla="*/ 384 w 1528"/>
                <a:gd name="T21" fmla="*/ 350 h 928"/>
                <a:gd name="T22" fmla="*/ 272 w 1528"/>
                <a:gd name="T23" fmla="*/ 337 h 928"/>
                <a:gd name="T24" fmla="*/ 280 w 1528"/>
                <a:gd name="T25" fmla="*/ 392 h 928"/>
                <a:gd name="T26" fmla="*/ 363 w 1528"/>
                <a:gd name="T27" fmla="*/ 604 h 928"/>
                <a:gd name="T28" fmla="*/ 391 w 1528"/>
                <a:gd name="T29" fmla="*/ 815 h 928"/>
                <a:gd name="T30" fmla="*/ 26 w 1528"/>
                <a:gd name="T31" fmla="*/ 872 h 928"/>
                <a:gd name="T32" fmla="*/ 30 w 1528"/>
                <a:gd name="T33" fmla="*/ 928 h 928"/>
                <a:gd name="T34" fmla="*/ 428 w 1528"/>
                <a:gd name="T35" fmla="*/ 874 h 928"/>
                <a:gd name="T36" fmla="*/ 452 w 1528"/>
                <a:gd name="T37" fmla="*/ 843 h 928"/>
                <a:gd name="T38" fmla="*/ 581 w 1528"/>
                <a:gd name="T39" fmla="*/ 817 h 928"/>
                <a:gd name="T40" fmla="*/ 605 w 1528"/>
                <a:gd name="T41" fmla="*/ 787 h 928"/>
                <a:gd name="T42" fmla="*/ 824 w 1528"/>
                <a:gd name="T43" fmla="*/ 862 h 928"/>
                <a:gd name="T44" fmla="*/ 1385 w 1528"/>
                <a:gd name="T45" fmla="*/ 785 h 928"/>
                <a:gd name="T46" fmla="*/ 1452 w 1528"/>
                <a:gd name="T47" fmla="*/ 644 h 928"/>
                <a:gd name="T48" fmla="*/ 1486 w 1528"/>
                <a:gd name="T49" fmla="*/ 479 h 928"/>
                <a:gd name="T50" fmla="*/ 418 w 1528"/>
                <a:gd name="T51" fmla="*/ 596 h 928"/>
                <a:gd name="T52" fmla="*/ 495 w 1528"/>
                <a:gd name="T53" fmla="*/ 399 h 928"/>
                <a:gd name="T54" fmla="*/ 443 w 1528"/>
                <a:gd name="T55" fmla="*/ 779 h 928"/>
                <a:gd name="T56" fmla="*/ 1360 w 1528"/>
                <a:gd name="T57" fmla="*/ 600 h 928"/>
                <a:gd name="T58" fmla="*/ 1082 w 1528"/>
                <a:gd name="T59" fmla="*/ 666 h 928"/>
                <a:gd name="T60" fmla="*/ 1367 w 1528"/>
                <a:gd name="T61" fmla="*/ 656 h 928"/>
                <a:gd name="T62" fmla="*/ 1377 w 1528"/>
                <a:gd name="T63" fmla="*/ 730 h 928"/>
                <a:gd name="T64" fmla="*/ 1025 w 1528"/>
                <a:gd name="T65" fmla="*/ 778 h 928"/>
                <a:gd name="T66" fmla="*/ 816 w 1528"/>
                <a:gd name="T67" fmla="*/ 806 h 928"/>
                <a:gd name="T68" fmla="*/ 638 w 1528"/>
                <a:gd name="T69" fmla="*/ 726 h 928"/>
                <a:gd name="T70" fmla="*/ 555 w 1528"/>
                <a:gd name="T71" fmla="*/ 418 h 928"/>
                <a:gd name="T72" fmla="*/ 615 w 1528"/>
                <a:gd name="T73" fmla="*/ 396 h 928"/>
                <a:gd name="T74" fmla="*/ 817 w 1528"/>
                <a:gd name="T75" fmla="*/ 85 h 928"/>
                <a:gd name="T76" fmla="*/ 904 w 1528"/>
                <a:gd name="T77" fmla="*/ 93 h 928"/>
                <a:gd name="T78" fmla="*/ 810 w 1528"/>
                <a:gd name="T79" fmla="*/ 239 h 928"/>
                <a:gd name="T80" fmla="*/ 771 w 1528"/>
                <a:gd name="T81" fmla="*/ 293 h 928"/>
                <a:gd name="T82" fmla="*/ 802 w 1528"/>
                <a:gd name="T83" fmla="*/ 336 h 928"/>
                <a:gd name="T84" fmla="*/ 811 w 1528"/>
                <a:gd name="T85" fmla="*/ 336 h 928"/>
                <a:gd name="T86" fmla="*/ 1383 w 1528"/>
                <a:gd name="T87" fmla="*/ 295 h 928"/>
                <a:gd name="T88" fmla="*/ 1076 w 1528"/>
                <a:gd name="T89" fmla="*/ 375 h 928"/>
                <a:gd name="T90" fmla="*/ 1083 w 1528"/>
                <a:gd name="T91" fmla="*/ 430 h 928"/>
                <a:gd name="T92" fmla="*/ 1406 w 1528"/>
                <a:gd name="T93" fmla="*/ 386 h 928"/>
                <a:gd name="T94" fmla="*/ 1416 w 1528"/>
                <a:gd name="T95" fmla="*/ 460 h 928"/>
                <a:gd name="T96" fmla="*/ 1068 w 1528"/>
                <a:gd name="T97" fmla="*/ 536 h 928"/>
                <a:gd name="T98" fmla="*/ 1424 w 1528"/>
                <a:gd name="T99" fmla="*/ 516 h 928"/>
                <a:gd name="T100" fmla="*/ 1434 w 1528"/>
                <a:gd name="T101" fmla="*/ 59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8" h="928">
                  <a:moveTo>
                    <a:pt x="1486" y="479"/>
                  </a:moveTo>
                  <a:cubicBezTo>
                    <a:pt x="1500" y="460"/>
                    <a:pt x="1507" y="436"/>
                    <a:pt x="1504" y="411"/>
                  </a:cubicBezTo>
                  <a:cubicBezTo>
                    <a:pt x="1498" y="372"/>
                    <a:pt x="1470" y="342"/>
                    <a:pt x="1434" y="333"/>
                  </a:cubicBezTo>
                  <a:cubicBezTo>
                    <a:pt x="1439" y="319"/>
                    <a:pt x="1441" y="303"/>
                    <a:pt x="1439" y="288"/>
                  </a:cubicBezTo>
                  <a:cubicBezTo>
                    <a:pt x="1432" y="237"/>
                    <a:pt x="1385" y="201"/>
                    <a:pt x="1334" y="208"/>
                  </a:cubicBezTo>
                  <a:cubicBezTo>
                    <a:pt x="854" y="274"/>
                    <a:pt x="854" y="274"/>
                    <a:pt x="854" y="274"/>
                  </a:cubicBezTo>
                  <a:cubicBezTo>
                    <a:pt x="855" y="273"/>
                    <a:pt x="855" y="273"/>
                    <a:pt x="855" y="273"/>
                  </a:cubicBezTo>
                  <a:cubicBezTo>
                    <a:pt x="944" y="159"/>
                    <a:pt x="944" y="159"/>
                    <a:pt x="944" y="159"/>
                  </a:cubicBezTo>
                  <a:cubicBezTo>
                    <a:pt x="945" y="158"/>
                    <a:pt x="946" y="157"/>
                    <a:pt x="946" y="156"/>
                  </a:cubicBezTo>
                  <a:cubicBezTo>
                    <a:pt x="960" y="133"/>
                    <a:pt x="964" y="105"/>
                    <a:pt x="958" y="79"/>
                  </a:cubicBezTo>
                  <a:cubicBezTo>
                    <a:pt x="951" y="53"/>
                    <a:pt x="935" y="30"/>
                    <a:pt x="912" y="16"/>
                  </a:cubicBezTo>
                  <a:cubicBezTo>
                    <a:pt x="892" y="5"/>
                    <a:pt x="872" y="0"/>
                    <a:pt x="851" y="3"/>
                  </a:cubicBezTo>
                  <a:cubicBezTo>
                    <a:pt x="825" y="7"/>
                    <a:pt x="800" y="21"/>
                    <a:pt x="776" y="46"/>
                  </a:cubicBezTo>
                  <a:cubicBezTo>
                    <a:pt x="776" y="47"/>
                    <a:pt x="776" y="47"/>
                    <a:pt x="776" y="47"/>
                  </a:cubicBezTo>
                  <a:cubicBezTo>
                    <a:pt x="637" y="198"/>
                    <a:pt x="637" y="198"/>
                    <a:pt x="637" y="198"/>
                  </a:cubicBezTo>
                  <a:cubicBezTo>
                    <a:pt x="635" y="200"/>
                    <a:pt x="633" y="203"/>
                    <a:pt x="632" y="206"/>
                  </a:cubicBezTo>
                  <a:cubicBezTo>
                    <a:pt x="569" y="360"/>
                    <a:pt x="569" y="360"/>
                    <a:pt x="569" y="360"/>
                  </a:cubicBezTo>
                  <a:cubicBezTo>
                    <a:pt x="547" y="362"/>
                    <a:pt x="547" y="362"/>
                    <a:pt x="547" y="362"/>
                  </a:cubicBezTo>
                  <a:cubicBezTo>
                    <a:pt x="546" y="356"/>
                    <a:pt x="542" y="350"/>
                    <a:pt x="536" y="345"/>
                  </a:cubicBezTo>
                  <a:cubicBezTo>
                    <a:pt x="530" y="341"/>
                    <a:pt x="523" y="339"/>
                    <a:pt x="516" y="340"/>
                  </a:cubicBezTo>
                  <a:cubicBezTo>
                    <a:pt x="385" y="358"/>
                    <a:pt x="385" y="358"/>
                    <a:pt x="385" y="358"/>
                  </a:cubicBezTo>
                  <a:cubicBezTo>
                    <a:pt x="384" y="350"/>
                    <a:pt x="384" y="350"/>
                    <a:pt x="384" y="350"/>
                  </a:cubicBezTo>
                  <a:cubicBezTo>
                    <a:pt x="382" y="334"/>
                    <a:pt x="368" y="324"/>
                    <a:pt x="353" y="326"/>
                  </a:cubicBezTo>
                  <a:cubicBezTo>
                    <a:pt x="272" y="337"/>
                    <a:pt x="272" y="337"/>
                    <a:pt x="272" y="337"/>
                  </a:cubicBezTo>
                  <a:cubicBezTo>
                    <a:pt x="257" y="339"/>
                    <a:pt x="246" y="353"/>
                    <a:pt x="248" y="368"/>
                  </a:cubicBezTo>
                  <a:cubicBezTo>
                    <a:pt x="250" y="384"/>
                    <a:pt x="264" y="394"/>
                    <a:pt x="280" y="392"/>
                  </a:cubicBezTo>
                  <a:cubicBezTo>
                    <a:pt x="333" y="385"/>
                    <a:pt x="333" y="385"/>
                    <a:pt x="333" y="385"/>
                  </a:cubicBezTo>
                  <a:cubicBezTo>
                    <a:pt x="363" y="604"/>
                    <a:pt x="363" y="604"/>
                    <a:pt x="363" y="604"/>
                  </a:cubicBezTo>
                  <a:cubicBezTo>
                    <a:pt x="391" y="814"/>
                    <a:pt x="391" y="814"/>
                    <a:pt x="391" y="814"/>
                  </a:cubicBezTo>
                  <a:cubicBezTo>
                    <a:pt x="391" y="814"/>
                    <a:pt x="391" y="814"/>
                    <a:pt x="391" y="815"/>
                  </a:cubicBezTo>
                  <a:cubicBezTo>
                    <a:pt x="392" y="822"/>
                    <a:pt x="392" y="822"/>
                    <a:pt x="392" y="822"/>
                  </a:cubicBezTo>
                  <a:cubicBezTo>
                    <a:pt x="26" y="872"/>
                    <a:pt x="26" y="872"/>
                    <a:pt x="26" y="872"/>
                  </a:cubicBezTo>
                  <a:cubicBezTo>
                    <a:pt x="11" y="875"/>
                    <a:pt x="0" y="889"/>
                    <a:pt x="2" y="904"/>
                  </a:cubicBezTo>
                  <a:cubicBezTo>
                    <a:pt x="4" y="918"/>
                    <a:pt x="16" y="928"/>
                    <a:pt x="30" y="928"/>
                  </a:cubicBezTo>
                  <a:cubicBezTo>
                    <a:pt x="31" y="928"/>
                    <a:pt x="33" y="928"/>
                    <a:pt x="34" y="928"/>
                  </a:cubicBezTo>
                  <a:cubicBezTo>
                    <a:pt x="428" y="874"/>
                    <a:pt x="428" y="874"/>
                    <a:pt x="428" y="874"/>
                  </a:cubicBezTo>
                  <a:cubicBezTo>
                    <a:pt x="435" y="873"/>
                    <a:pt x="442" y="869"/>
                    <a:pt x="446" y="863"/>
                  </a:cubicBezTo>
                  <a:cubicBezTo>
                    <a:pt x="451" y="857"/>
                    <a:pt x="453" y="850"/>
                    <a:pt x="452" y="843"/>
                  </a:cubicBezTo>
                  <a:cubicBezTo>
                    <a:pt x="451" y="835"/>
                    <a:pt x="451" y="835"/>
                    <a:pt x="451" y="835"/>
                  </a:cubicBezTo>
                  <a:cubicBezTo>
                    <a:pt x="581" y="817"/>
                    <a:pt x="581" y="817"/>
                    <a:pt x="581" y="817"/>
                  </a:cubicBezTo>
                  <a:cubicBezTo>
                    <a:pt x="588" y="816"/>
                    <a:pt x="595" y="812"/>
                    <a:pt x="599" y="806"/>
                  </a:cubicBezTo>
                  <a:cubicBezTo>
                    <a:pt x="603" y="801"/>
                    <a:pt x="605" y="794"/>
                    <a:pt x="605" y="787"/>
                  </a:cubicBezTo>
                  <a:cubicBezTo>
                    <a:pt x="633" y="783"/>
                    <a:pt x="633" y="783"/>
                    <a:pt x="633" y="783"/>
                  </a:cubicBezTo>
                  <a:cubicBezTo>
                    <a:pt x="663" y="808"/>
                    <a:pt x="747" y="872"/>
                    <a:pt x="824" y="862"/>
                  </a:cubicBezTo>
                  <a:cubicBezTo>
                    <a:pt x="824" y="862"/>
                    <a:pt x="824" y="862"/>
                    <a:pt x="824" y="862"/>
                  </a:cubicBezTo>
                  <a:cubicBezTo>
                    <a:pt x="880" y="854"/>
                    <a:pt x="1385" y="785"/>
                    <a:pt x="1385" y="785"/>
                  </a:cubicBezTo>
                  <a:cubicBezTo>
                    <a:pt x="1436" y="778"/>
                    <a:pt x="1472" y="731"/>
                    <a:pt x="1465" y="680"/>
                  </a:cubicBezTo>
                  <a:cubicBezTo>
                    <a:pt x="1463" y="667"/>
                    <a:pt x="1458" y="654"/>
                    <a:pt x="1452" y="644"/>
                  </a:cubicBezTo>
                  <a:cubicBezTo>
                    <a:pt x="1497" y="632"/>
                    <a:pt x="1528" y="588"/>
                    <a:pt x="1521" y="540"/>
                  </a:cubicBezTo>
                  <a:cubicBezTo>
                    <a:pt x="1518" y="515"/>
                    <a:pt x="1505" y="494"/>
                    <a:pt x="1486" y="479"/>
                  </a:cubicBezTo>
                  <a:close/>
                  <a:moveTo>
                    <a:pt x="443" y="779"/>
                  </a:moveTo>
                  <a:cubicBezTo>
                    <a:pt x="418" y="596"/>
                    <a:pt x="418" y="596"/>
                    <a:pt x="418" y="596"/>
                  </a:cubicBezTo>
                  <a:cubicBezTo>
                    <a:pt x="393" y="413"/>
                    <a:pt x="393" y="413"/>
                    <a:pt x="393" y="413"/>
                  </a:cubicBezTo>
                  <a:cubicBezTo>
                    <a:pt x="495" y="399"/>
                    <a:pt x="495" y="399"/>
                    <a:pt x="495" y="399"/>
                  </a:cubicBezTo>
                  <a:cubicBezTo>
                    <a:pt x="545" y="765"/>
                    <a:pt x="545" y="765"/>
                    <a:pt x="545" y="765"/>
                  </a:cubicBezTo>
                  <a:lnTo>
                    <a:pt x="443" y="779"/>
                  </a:lnTo>
                  <a:close/>
                  <a:moveTo>
                    <a:pt x="1434" y="590"/>
                  </a:moveTo>
                  <a:cubicBezTo>
                    <a:pt x="1360" y="600"/>
                    <a:pt x="1360" y="600"/>
                    <a:pt x="1360" y="600"/>
                  </a:cubicBezTo>
                  <a:cubicBezTo>
                    <a:pt x="1106" y="635"/>
                    <a:pt x="1106" y="635"/>
                    <a:pt x="1106" y="635"/>
                  </a:cubicBezTo>
                  <a:cubicBezTo>
                    <a:pt x="1091" y="637"/>
                    <a:pt x="1080" y="651"/>
                    <a:pt x="1082" y="666"/>
                  </a:cubicBezTo>
                  <a:cubicBezTo>
                    <a:pt x="1084" y="682"/>
                    <a:pt x="1099" y="692"/>
                    <a:pt x="1114" y="690"/>
                  </a:cubicBezTo>
                  <a:cubicBezTo>
                    <a:pt x="1367" y="656"/>
                    <a:pt x="1367" y="656"/>
                    <a:pt x="1367" y="656"/>
                  </a:cubicBezTo>
                  <a:cubicBezTo>
                    <a:pt x="1388" y="653"/>
                    <a:pt x="1406" y="667"/>
                    <a:pt x="1409" y="688"/>
                  </a:cubicBezTo>
                  <a:cubicBezTo>
                    <a:pt x="1412" y="708"/>
                    <a:pt x="1398" y="727"/>
                    <a:pt x="1377" y="730"/>
                  </a:cubicBezTo>
                  <a:cubicBezTo>
                    <a:pt x="1025" y="778"/>
                    <a:pt x="1025" y="778"/>
                    <a:pt x="1025" y="778"/>
                  </a:cubicBezTo>
                  <a:cubicBezTo>
                    <a:pt x="1025" y="778"/>
                    <a:pt x="1025" y="778"/>
                    <a:pt x="1025" y="778"/>
                  </a:cubicBezTo>
                  <a:cubicBezTo>
                    <a:pt x="1024" y="778"/>
                    <a:pt x="894" y="795"/>
                    <a:pt x="816" y="806"/>
                  </a:cubicBezTo>
                  <a:cubicBezTo>
                    <a:pt x="816" y="806"/>
                    <a:pt x="816" y="806"/>
                    <a:pt x="816" y="806"/>
                  </a:cubicBezTo>
                  <a:cubicBezTo>
                    <a:pt x="762" y="813"/>
                    <a:pt x="686" y="756"/>
                    <a:pt x="660" y="733"/>
                  </a:cubicBezTo>
                  <a:cubicBezTo>
                    <a:pt x="654" y="727"/>
                    <a:pt x="646" y="725"/>
                    <a:pt x="638" y="726"/>
                  </a:cubicBezTo>
                  <a:cubicBezTo>
                    <a:pt x="597" y="731"/>
                    <a:pt x="597" y="731"/>
                    <a:pt x="597" y="731"/>
                  </a:cubicBezTo>
                  <a:cubicBezTo>
                    <a:pt x="555" y="418"/>
                    <a:pt x="555" y="418"/>
                    <a:pt x="555" y="418"/>
                  </a:cubicBezTo>
                  <a:cubicBezTo>
                    <a:pt x="593" y="413"/>
                    <a:pt x="593" y="413"/>
                    <a:pt x="593" y="413"/>
                  </a:cubicBezTo>
                  <a:cubicBezTo>
                    <a:pt x="602" y="412"/>
                    <a:pt x="611" y="405"/>
                    <a:pt x="615" y="396"/>
                  </a:cubicBezTo>
                  <a:cubicBezTo>
                    <a:pt x="682" y="232"/>
                    <a:pt x="682" y="232"/>
                    <a:pt x="682" y="232"/>
                  </a:cubicBezTo>
                  <a:cubicBezTo>
                    <a:pt x="817" y="85"/>
                    <a:pt x="817" y="85"/>
                    <a:pt x="817" y="85"/>
                  </a:cubicBezTo>
                  <a:cubicBezTo>
                    <a:pt x="841" y="59"/>
                    <a:pt x="863" y="53"/>
                    <a:pt x="883" y="65"/>
                  </a:cubicBezTo>
                  <a:cubicBezTo>
                    <a:pt x="893" y="71"/>
                    <a:pt x="901" y="81"/>
                    <a:pt x="904" y="93"/>
                  </a:cubicBezTo>
                  <a:cubicBezTo>
                    <a:pt x="906" y="104"/>
                    <a:pt x="905" y="116"/>
                    <a:pt x="899" y="126"/>
                  </a:cubicBezTo>
                  <a:cubicBezTo>
                    <a:pt x="810" y="239"/>
                    <a:pt x="810" y="239"/>
                    <a:pt x="810" y="239"/>
                  </a:cubicBezTo>
                  <a:cubicBezTo>
                    <a:pt x="810" y="239"/>
                    <a:pt x="810" y="240"/>
                    <a:pt x="810" y="240"/>
                  </a:cubicBezTo>
                  <a:cubicBezTo>
                    <a:pt x="771" y="293"/>
                    <a:pt x="771" y="293"/>
                    <a:pt x="771" y="293"/>
                  </a:cubicBezTo>
                  <a:cubicBezTo>
                    <a:pt x="761" y="305"/>
                    <a:pt x="764" y="323"/>
                    <a:pt x="776" y="332"/>
                  </a:cubicBezTo>
                  <a:cubicBezTo>
                    <a:pt x="784" y="338"/>
                    <a:pt x="794" y="339"/>
                    <a:pt x="802" y="336"/>
                  </a:cubicBezTo>
                  <a:cubicBezTo>
                    <a:pt x="805" y="336"/>
                    <a:pt x="808" y="337"/>
                    <a:pt x="811" y="336"/>
                  </a:cubicBezTo>
                  <a:cubicBezTo>
                    <a:pt x="811" y="336"/>
                    <a:pt x="811" y="336"/>
                    <a:pt x="811" y="336"/>
                  </a:cubicBezTo>
                  <a:cubicBezTo>
                    <a:pt x="1341" y="263"/>
                    <a:pt x="1341" y="263"/>
                    <a:pt x="1341" y="263"/>
                  </a:cubicBezTo>
                  <a:cubicBezTo>
                    <a:pt x="1362" y="260"/>
                    <a:pt x="1380" y="275"/>
                    <a:pt x="1383" y="295"/>
                  </a:cubicBezTo>
                  <a:cubicBezTo>
                    <a:pt x="1386" y="316"/>
                    <a:pt x="1372" y="335"/>
                    <a:pt x="1351" y="337"/>
                  </a:cubicBezTo>
                  <a:cubicBezTo>
                    <a:pt x="1076" y="375"/>
                    <a:pt x="1076" y="375"/>
                    <a:pt x="1076" y="375"/>
                  </a:cubicBezTo>
                  <a:cubicBezTo>
                    <a:pt x="1061" y="377"/>
                    <a:pt x="1050" y="391"/>
                    <a:pt x="1052" y="406"/>
                  </a:cubicBezTo>
                  <a:cubicBezTo>
                    <a:pt x="1054" y="422"/>
                    <a:pt x="1068" y="432"/>
                    <a:pt x="1083" y="430"/>
                  </a:cubicBezTo>
                  <a:cubicBezTo>
                    <a:pt x="1359" y="393"/>
                    <a:pt x="1359" y="393"/>
                    <a:pt x="1359" y="393"/>
                  </a:cubicBezTo>
                  <a:cubicBezTo>
                    <a:pt x="1406" y="386"/>
                    <a:pt x="1406" y="386"/>
                    <a:pt x="1406" y="386"/>
                  </a:cubicBezTo>
                  <a:cubicBezTo>
                    <a:pt x="1426" y="384"/>
                    <a:pt x="1445" y="398"/>
                    <a:pt x="1448" y="418"/>
                  </a:cubicBezTo>
                  <a:cubicBezTo>
                    <a:pt x="1451" y="439"/>
                    <a:pt x="1436" y="458"/>
                    <a:pt x="1416" y="460"/>
                  </a:cubicBezTo>
                  <a:cubicBezTo>
                    <a:pt x="1092" y="505"/>
                    <a:pt x="1092" y="505"/>
                    <a:pt x="1092" y="505"/>
                  </a:cubicBezTo>
                  <a:cubicBezTo>
                    <a:pt x="1077" y="507"/>
                    <a:pt x="1066" y="521"/>
                    <a:pt x="1068" y="536"/>
                  </a:cubicBezTo>
                  <a:cubicBezTo>
                    <a:pt x="1070" y="551"/>
                    <a:pt x="1084" y="562"/>
                    <a:pt x="1099" y="560"/>
                  </a:cubicBezTo>
                  <a:cubicBezTo>
                    <a:pt x="1424" y="516"/>
                    <a:pt x="1424" y="516"/>
                    <a:pt x="1424" y="516"/>
                  </a:cubicBezTo>
                  <a:cubicBezTo>
                    <a:pt x="1444" y="513"/>
                    <a:pt x="1463" y="528"/>
                    <a:pt x="1466" y="548"/>
                  </a:cubicBezTo>
                  <a:cubicBezTo>
                    <a:pt x="1468" y="568"/>
                    <a:pt x="1454" y="587"/>
                    <a:pt x="1434" y="5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30" name="Freeform 10">
              <a:extLst>
                <a:ext uri="{FF2B5EF4-FFF2-40B4-BE49-F238E27FC236}">
                  <a16:creationId xmlns:a16="http://schemas.microsoft.com/office/drawing/2014/main" xmlns="" id="{71E8B4BF-D572-1124-ECBB-7E2A90F4C59C}"/>
                </a:ext>
              </a:extLst>
            </p:cNvPr>
            <p:cNvSpPr>
              <a:spLocks/>
            </p:cNvSpPr>
            <p:nvPr/>
          </p:nvSpPr>
          <p:spPr bwMode="auto">
            <a:xfrm>
              <a:off x="106051778" y="111247954"/>
              <a:ext cx="706867" cy="231983"/>
            </a:xfrm>
            <a:custGeom>
              <a:avLst/>
              <a:gdLst>
                <a:gd name="T0" fmla="*/ 257 w 259"/>
                <a:gd name="T1" fmla="*/ 26 h 85"/>
                <a:gd name="T2" fmla="*/ 225 w 259"/>
                <a:gd name="T3" fmla="*/ 2 h 85"/>
                <a:gd name="T4" fmla="*/ 26 w 259"/>
                <a:gd name="T5" fmla="*/ 29 h 85"/>
                <a:gd name="T6" fmla="*/ 2 w 259"/>
                <a:gd name="T7" fmla="*/ 61 h 85"/>
                <a:gd name="T8" fmla="*/ 30 w 259"/>
                <a:gd name="T9" fmla="*/ 85 h 85"/>
                <a:gd name="T10" fmla="*/ 34 w 259"/>
                <a:gd name="T11" fmla="*/ 85 h 85"/>
                <a:gd name="T12" fmla="*/ 233 w 259"/>
                <a:gd name="T13" fmla="*/ 58 h 85"/>
                <a:gd name="T14" fmla="*/ 257 w 259"/>
                <a:gd name="T15" fmla="*/ 26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85">
                  <a:moveTo>
                    <a:pt x="257" y="26"/>
                  </a:moveTo>
                  <a:cubicBezTo>
                    <a:pt x="255" y="11"/>
                    <a:pt x="240" y="0"/>
                    <a:pt x="225" y="2"/>
                  </a:cubicBezTo>
                  <a:cubicBezTo>
                    <a:pt x="26" y="29"/>
                    <a:pt x="26" y="29"/>
                    <a:pt x="26" y="29"/>
                  </a:cubicBezTo>
                  <a:cubicBezTo>
                    <a:pt x="11" y="31"/>
                    <a:pt x="0" y="46"/>
                    <a:pt x="2" y="61"/>
                  </a:cubicBezTo>
                  <a:cubicBezTo>
                    <a:pt x="4" y="75"/>
                    <a:pt x="16" y="85"/>
                    <a:pt x="30" y="85"/>
                  </a:cubicBezTo>
                  <a:cubicBezTo>
                    <a:pt x="31" y="85"/>
                    <a:pt x="33" y="85"/>
                    <a:pt x="34" y="85"/>
                  </a:cubicBezTo>
                  <a:cubicBezTo>
                    <a:pt x="233" y="58"/>
                    <a:pt x="233" y="58"/>
                    <a:pt x="233" y="58"/>
                  </a:cubicBezTo>
                  <a:cubicBezTo>
                    <a:pt x="248" y="56"/>
                    <a:pt x="259" y="42"/>
                    <a:pt x="257"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31" name="Freeform 11">
              <a:extLst>
                <a:ext uri="{FF2B5EF4-FFF2-40B4-BE49-F238E27FC236}">
                  <a16:creationId xmlns:a16="http://schemas.microsoft.com/office/drawing/2014/main" xmlns="" id="{5A5FFB5D-C04D-2F02-68AA-7F2A51208623}"/>
                </a:ext>
              </a:extLst>
            </p:cNvPr>
            <p:cNvSpPr>
              <a:spLocks/>
            </p:cNvSpPr>
            <p:nvPr/>
          </p:nvSpPr>
          <p:spPr bwMode="auto">
            <a:xfrm>
              <a:off x="106237365" y="112628935"/>
              <a:ext cx="439404" cy="196503"/>
            </a:xfrm>
            <a:custGeom>
              <a:avLst/>
              <a:gdLst>
                <a:gd name="T0" fmla="*/ 128 w 161"/>
                <a:gd name="T1" fmla="*/ 2 h 72"/>
                <a:gd name="T2" fmla="*/ 26 w 161"/>
                <a:gd name="T3" fmla="*/ 16 h 72"/>
                <a:gd name="T4" fmla="*/ 2 w 161"/>
                <a:gd name="T5" fmla="*/ 48 h 72"/>
                <a:gd name="T6" fmla="*/ 30 w 161"/>
                <a:gd name="T7" fmla="*/ 72 h 72"/>
                <a:gd name="T8" fmla="*/ 33 w 161"/>
                <a:gd name="T9" fmla="*/ 72 h 72"/>
                <a:gd name="T10" fmla="*/ 135 w 161"/>
                <a:gd name="T11" fmla="*/ 58 h 72"/>
                <a:gd name="T12" fmla="*/ 159 w 161"/>
                <a:gd name="T13" fmla="*/ 26 h 72"/>
                <a:gd name="T14" fmla="*/ 128 w 161"/>
                <a:gd name="T15" fmla="*/ 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72">
                  <a:moveTo>
                    <a:pt x="128" y="2"/>
                  </a:moveTo>
                  <a:cubicBezTo>
                    <a:pt x="26" y="16"/>
                    <a:pt x="26" y="16"/>
                    <a:pt x="26" y="16"/>
                  </a:cubicBezTo>
                  <a:cubicBezTo>
                    <a:pt x="10" y="18"/>
                    <a:pt x="0" y="33"/>
                    <a:pt x="2" y="48"/>
                  </a:cubicBezTo>
                  <a:cubicBezTo>
                    <a:pt x="4" y="62"/>
                    <a:pt x="16" y="72"/>
                    <a:pt x="30" y="72"/>
                  </a:cubicBezTo>
                  <a:cubicBezTo>
                    <a:pt x="31" y="72"/>
                    <a:pt x="32" y="72"/>
                    <a:pt x="33" y="72"/>
                  </a:cubicBezTo>
                  <a:cubicBezTo>
                    <a:pt x="135" y="58"/>
                    <a:pt x="135" y="58"/>
                    <a:pt x="135" y="58"/>
                  </a:cubicBezTo>
                  <a:cubicBezTo>
                    <a:pt x="151" y="56"/>
                    <a:pt x="161" y="42"/>
                    <a:pt x="159" y="26"/>
                  </a:cubicBezTo>
                  <a:cubicBezTo>
                    <a:pt x="157" y="11"/>
                    <a:pt x="143" y="0"/>
                    <a:pt x="1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grpSp>
      <p:pic>
        <p:nvPicPr>
          <p:cNvPr id="32" name="Graphic 31">
            <a:extLst>
              <a:ext uri="{FF2B5EF4-FFF2-40B4-BE49-F238E27FC236}">
                <a16:creationId xmlns:a16="http://schemas.microsoft.com/office/drawing/2014/main" xmlns="" id="{CB4E766A-9143-EFF4-EF3E-A57131C512A0}"/>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863051" y="880442"/>
            <a:ext cx="697285" cy="704339"/>
          </a:xfrm>
          <a:prstGeom prst="rect">
            <a:avLst/>
          </a:prstGeom>
        </p:spPr>
      </p:pic>
      <p:pic>
        <p:nvPicPr>
          <p:cNvPr id="33" name="Picture 4">
            <a:extLst>
              <a:ext uri="{FF2B5EF4-FFF2-40B4-BE49-F238E27FC236}">
                <a16:creationId xmlns:a16="http://schemas.microsoft.com/office/drawing/2014/main" xmlns="" id="{D1EA4332-2E60-E297-C95C-46DD583363A1}"/>
              </a:ext>
            </a:extLst>
          </p:cNvPr>
          <p:cNvPicPr>
            <a:picLocks noChangeAspect="1" noChangeArrowheads="1"/>
          </p:cNvPicPr>
          <p:nvPr/>
        </p:nvPicPr>
        <p:blipFill>
          <a:blip r:embed="rId9" cstate="print">
            <a:lum bright="70000" contrast="-70000"/>
            <a:extLst>
              <a:ext uri="{BEBA8EAE-BF5A-486C-A8C5-ECC9F3942E4B}">
                <a14:imgProps xmlns:a14="http://schemas.microsoft.com/office/drawing/2010/main">
                  <a14:imgLayer r:embed="rId10">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421260" y="729900"/>
            <a:ext cx="995352" cy="1005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040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3D18DCC-0150-3BDC-C1F3-28B8BFD78D3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xmlns="" id="{7D1C3EFA-135E-AD9F-A86D-A2B439CFD65B}"/>
              </a:ext>
            </a:extLst>
          </p:cNvPr>
          <p:cNvSpPr>
            <a:spLocks noGrp="1"/>
          </p:cNvSpPr>
          <p:nvPr>
            <p:ph type="title"/>
          </p:nvPr>
        </p:nvSpPr>
        <p:spPr>
          <a:xfrm>
            <a:off x="0" y="3643616"/>
            <a:ext cx="12192000" cy="765611"/>
          </a:xfrm>
        </p:spPr>
        <p:txBody>
          <a:bodyPr anchor="ctr">
            <a:noAutofit/>
          </a:bodyPr>
          <a:lstStyle/>
          <a:p>
            <a:pPr algn="ctr"/>
            <a:r>
              <a:rPr lang="en-AU" dirty="0">
                <a:solidFill>
                  <a:srgbClr val="FF0000"/>
                </a:solidFill>
              </a:rPr>
              <a:t>Questions?</a:t>
            </a:r>
          </a:p>
        </p:txBody>
      </p:sp>
      <p:sp>
        <p:nvSpPr>
          <p:cNvPr id="2" name="Title 3">
            <a:extLst>
              <a:ext uri="{FF2B5EF4-FFF2-40B4-BE49-F238E27FC236}">
                <a16:creationId xmlns:a16="http://schemas.microsoft.com/office/drawing/2014/main" xmlns="" id="{2588FC8E-E377-8CC3-93D1-7126C6955530}"/>
              </a:ext>
            </a:extLst>
          </p:cNvPr>
          <p:cNvSpPr txBox="1">
            <a:spLocks/>
          </p:cNvSpPr>
          <p:nvPr/>
        </p:nvSpPr>
        <p:spPr>
          <a:xfrm>
            <a:off x="4101687" y="1777796"/>
            <a:ext cx="3881521" cy="106182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nSpc>
                <a:spcPct val="100000"/>
              </a:lnSpc>
            </a:pPr>
            <a:r>
              <a:rPr lang="en-AU" sz="2300" dirty="0">
                <a:solidFill>
                  <a:schemeClr val="bg1">
                    <a:lumMod val="85000"/>
                  </a:schemeClr>
                </a:solidFill>
              </a:rPr>
              <a:t>Communication gaps can be bridged with </a:t>
            </a:r>
            <a:r>
              <a:rPr lang="en-AU" sz="2300" i="1" dirty="0">
                <a:solidFill>
                  <a:schemeClr val="bg1">
                    <a:lumMod val="85000"/>
                  </a:schemeClr>
                </a:solidFill>
              </a:rPr>
              <a:t>Complementary Skills</a:t>
            </a:r>
          </a:p>
        </p:txBody>
      </p:sp>
      <p:sp>
        <p:nvSpPr>
          <p:cNvPr id="3" name="Title 3">
            <a:extLst>
              <a:ext uri="{FF2B5EF4-FFF2-40B4-BE49-F238E27FC236}">
                <a16:creationId xmlns:a16="http://schemas.microsoft.com/office/drawing/2014/main" xmlns="" id="{D1C06B19-05C5-5146-77B5-A51A23ED3DF5}"/>
              </a:ext>
            </a:extLst>
          </p:cNvPr>
          <p:cNvSpPr txBox="1">
            <a:spLocks/>
          </p:cNvSpPr>
          <p:nvPr/>
        </p:nvSpPr>
        <p:spPr>
          <a:xfrm>
            <a:off x="225564" y="1777796"/>
            <a:ext cx="3770728" cy="70788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nSpc>
                <a:spcPct val="100000"/>
              </a:lnSpc>
            </a:pPr>
            <a:r>
              <a:rPr lang="en-AU" sz="2300" dirty="0">
                <a:solidFill>
                  <a:schemeClr val="bg1">
                    <a:lumMod val="85000"/>
                  </a:schemeClr>
                </a:solidFill>
              </a:rPr>
              <a:t>People have different valuable expertise</a:t>
            </a:r>
          </a:p>
        </p:txBody>
      </p:sp>
      <p:sp>
        <p:nvSpPr>
          <p:cNvPr id="4" name="Title 3">
            <a:extLst>
              <a:ext uri="{FF2B5EF4-FFF2-40B4-BE49-F238E27FC236}">
                <a16:creationId xmlns:a16="http://schemas.microsoft.com/office/drawing/2014/main" xmlns="" id="{492DA1D6-EAA4-E073-8D5A-E76C9E3022BC}"/>
              </a:ext>
            </a:extLst>
          </p:cNvPr>
          <p:cNvSpPr txBox="1">
            <a:spLocks/>
          </p:cNvSpPr>
          <p:nvPr/>
        </p:nvSpPr>
        <p:spPr>
          <a:xfrm>
            <a:off x="8088602" y="1777796"/>
            <a:ext cx="3848763" cy="106182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accent1"/>
                </a:solidFill>
                <a:latin typeface="+mj-lt"/>
                <a:ea typeface="+mj-ea"/>
                <a:cs typeface="+mj-cs"/>
              </a:defRPr>
            </a:lvl1pPr>
          </a:lstStyle>
          <a:p>
            <a:pPr>
              <a:lnSpc>
                <a:spcPct val="100000"/>
              </a:lnSpc>
            </a:pPr>
            <a:r>
              <a:rPr lang="en-AU" sz="2300" dirty="0">
                <a:solidFill>
                  <a:schemeClr val="bg1">
                    <a:lumMod val="85000"/>
                  </a:schemeClr>
                </a:solidFill>
              </a:rPr>
              <a:t>We need to move beyond our current employment approaches</a:t>
            </a:r>
            <a:endParaRPr lang="en-AU" sz="2300" b="0" dirty="0">
              <a:solidFill>
                <a:schemeClr val="bg1">
                  <a:lumMod val="85000"/>
                </a:schemeClr>
              </a:solidFill>
              <a:ea typeface="Roboto" pitchFamily="2" charset="0"/>
            </a:endParaRPr>
          </a:p>
        </p:txBody>
      </p:sp>
      <p:pic>
        <p:nvPicPr>
          <p:cNvPr id="6" name="Graphic 5">
            <a:extLst>
              <a:ext uri="{FF2B5EF4-FFF2-40B4-BE49-F238E27FC236}">
                <a16:creationId xmlns:a16="http://schemas.microsoft.com/office/drawing/2014/main" xmlns="" id="{E11F890C-97F6-70E3-8B5F-5DC5A4752B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113276" y="729900"/>
            <a:ext cx="3827230" cy="1005422"/>
          </a:xfrm>
          <a:prstGeom prst="rect">
            <a:avLst/>
          </a:prstGeom>
        </p:spPr>
      </p:pic>
      <p:pic>
        <p:nvPicPr>
          <p:cNvPr id="7" name="Graphic 6">
            <a:extLst>
              <a:ext uri="{FF2B5EF4-FFF2-40B4-BE49-F238E27FC236}">
                <a16:creationId xmlns:a16="http://schemas.microsoft.com/office/drawing/2014/main" xmlns="" id="{BABC71C6-2A09-4657-9A0A-47D3B523A0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099359" y="729900"/>
            <a:ext cx="3827230" cy="1005422"/>
          </a:xfrm>
          <a:prstGeom prst="rect">
            <a:avLst/>
          </a:prstGeom>
        </p:spPr>
      </p:pic>
      <p:pic>
        <p:nvPicPr>
          <p:cNvPr id="10" name="Graphic 9">
            <a:extLst>
              <a:ext uri="{FF2B5EF4-FFF2-40B4-BE49-F238E27FC236}">
                <a16:creationId xmlns:a16="http://schemas.microsoft.com/office/drawing/2014/main" xmlns="" id="{992DF788-2FEB-EE77-5479-C253473183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69062" y="729900"/>
            <a:ext cx="3827230" cy="1005422"/>
          </a:xfrm>
          <a:prstGeom prst="rect">
            <a:avLst/>
          </a:prstGeom>
        </p:spPr>
      </p:pic>
      <p:pic>
        <p:nvPicPr>
          <p:cNvPr id="12" name="Graphic 11">
            <a:extLst>
              <a:ext uri="{FF2B5EF4-FFF2-40B4-BE49-F238E27FC236}">
                <a16:creationId xmlns:a16="http://schemas.microsoft.com/office/drawing/2014/main" xmlns="" id="{E2EA38B9-4553-546C-7C8E-AC296FF539A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90691" y="923689"/>
            <a:ext cx="611656" cy="617844"/>
          </a:xfrm>
          <a:prstGeom prst="rect">
            <a:avLst/>
          </a:prstGeom>
        </p:spPr>
      </p:pic>
      <p:grpSp>
        <p:nvGrpSpPr>
          <p:cNvPr id="13" name="Group 2">
            <a:extLst>
              <a:ext uri="{FF2B5EF4-FFF2-40B4-BE49-F238E27FC236}">
                <a16:creationId xmlns:a16="http://schemas.microsoft.com/office/drawing/2014/main" xmlns="" id="{33FC2AAF-E89E-27EC-96BC-761A36D33432}"/>
              </a:ext>
            </a:extLst>
          </p:cNvPr>
          <p:cNvGrpSpPr>
            <a:grpSpLocks/>
          </p:cNvGrpSpPr>
          <p:nvPr/>
        </p:nvGrpSpPr>
        <p:grpSpPr bwMode="auto">
          <a:xfrm>
            <a:off x="5627671" y="848740"/>
            <a:ext cx="865415" cy="767742"/>
            <a:chOff x="106051778" y="106731106"/>
            <a:chExt cx="6814852" cy="6299023"/>
          </a:xfrm>
          <a:solidFill>
            <a:schemeClr val="bg1"/>
          </a:solidFill>
        </p:grpSpPr>
        <p:sp>
          <p:nvSpPr>
            <p:cNvPr id="14" name="Freeform 3">
              <a:extLst>
                <a:ext uri="{FF2B5EF4-FFF2-40B4-BE49-F238E27FC236}">
                  <a16:creationId xmlns:a16="http://schemas.microsoft.com/office/drawing/2014/main" xmlns="" id="{BFC35457-6BE1-63E9-7D18-9D05E9A6E1E1}"/>
                </a:ext>
              </a:extLst>
            </p:cNvPr>
            <p:cNvSpPr>
              <a:spLocks noEditPoints="1"/>
            </p:cNvSpPr>
            <p:nvPr/>
          </p:nvSpPr>
          <p:spPr bwMode="auto">
            <a:xfrm>
              <a:off x="106581246" y="108734349"/>
              <a:ext cx="2658257" cy="4295780"/>
            </a:xfrm>
            <a:custGeom>
              <a:avLst/>
              <a:gdLst>
                <a:gd name="T0" fmla="*/ 782 w 974"/>
                <a:gd name="T1" fmla="*/ 1191 h 1574"/>
                <a:gd name="T2" fmla="*/ 845 w 974"/>
                <a:gd name="T3" fmla="*/ 1242 h 1574"/>
                <a:gd name="T4" fmla="*/ 964 w 974"/>
                <a:gd name="T5" fmla="*/ 1187 h 1574"/>
                <a:gd name="T6" fmla="*/ 964 w 974"/>
                <a:gd name="T7" fmla="*/ 1100 h 1574"/>
                <a:gd name="T8" fmla="*/ 897 w 974"/>
                <a:gd name="T9" fmla="*/ 896 h 1574"/>
                <a:gd name="T10" fmla="*/ 805 w 974"/>
                <a:gd name="T11" fmla="*/ 745 h 1574"/>
                <a:gd name="T12" fmla="*/ 825 w 974"/>
                <a:gd name="T13" fmla="*/ 744 h 1574"/>
                <a:gd name="T14" fmla="*/ 890 w 974"/>
                <a:gd name="T15" fmla="*/ 607 h 1574"/>
                <a:gd name="T16" fmla="*/ 908 w 974"/>
                <a:gd name="T17" fmla="*/ 612 h 1574"/>
                <a:gd name="T18" fmla="*/ 964 w 974"/>
                <a:gd name="T19" fmla="*/ 520 h 1574"/>
                <a:gd name="T20" fmla="*/ 912 w 974"/>
                <a:gd name="T21" fmla="*/ 498 h 1574"/>
                <a:gd name="T22" fmla="*/ 885 w 974"/>
                <a:gd name="T23" fmla="*/ 545 h 1574"/>
                <a:gd name="T24" fmla="*/ 491 w 974"/>
                <a:gd name="T25" fmla="*/ 384 h 1574"/>
                <a:gd name="T26" fmla="*/ 484 w 974"/>
                <a:gd name="T27" fmla="*/ 381 h 1574"/>
                <a:gd name="T28" fmla="*/ 606 w 974"/>
                <a:gd name="T29" fmla="*/ 6 h 1574"/>
                <a:gd name="T30" fmla="*/ 421 w 974"/>
                <a:gd name="T31" fmla="*/ 386 h 1574"/>
                <a:gd name="T32" fmla="*/ 444 w 974"/>
                <a:gd name="T33" fmla="*/ 425 h 1574"/>
                <a:gd name="T34" fmla="*/ 408 w 974"/>
                <a:gd name="T35" fmla="*/ 582 h 1574"/>
                <a:gd name="T36" fmla="*/ 234 w 974"/>
                <a:gd name="T37" fmla="*/ 735 h 1574"/>
                <a:gd name="T38" fmla="*/ 20 w 974"/>
                <a:gd name="T39" fmla="*/ 1259 h 1574"/>
                <a:gd name="T40" fmla="*/ 109 w 974"/>
                <a:gd name="T41" fmla="*/ 1388 h 1574"/>
                <a:gd name="T42" fmla="*/ 234 w 974"/>
                <a:gd name="T43" fmla="*/ 1499 h 1574"/>
                <a:gd name="T44" fmla="*/ 387 w 974"/>
                <a:gd name="T45" fmla="*/ 1527 h 1574"/>
                <a:gd name="T46" fmla="*/ 545 w 974"/>
                <a:gd name="T47" fmla="*/ 1503 h 1574"/>
                <a:gd name="T48" fmla="*/ 838 w 974"/>
                <a:gd name="T49" fmla="*/ 586 h 1574"/>
                <a:gd name="T50" fmla="*/ 457 w 974"/>
                <a:gd name="T51" fmla="*/ 542 h 1574"/>
                <a:gd name="T52" fmla="*/ 838 w 974"/>
                <a:gd name="T53" fmla="*/ 586 h 1574"/>
                <a:gd name="T54" fmla="*/ 700 w 974"/>
                <a:gd name="T55" fmla="*/ 979 h 1574"/>
                <a:gd name="T56" fmla="*/ 695 w 974"/>
                <a:gd name="T57" fmla="*/ 986 h 1574"/>
                <a:gd name="T58" fmla="*/ 445 w 974"/>
                <a:gd name="T59" fmla="*/ 1502 h 1574"/>
                <a:gd name="T60" fmla="*/ 530 w 974"/>
                <a:gd name="T61" fmla="*/ 1196 h 1574"/>
                <a:gd name="T62" fmla="*/ 478 w 974"/>
                <a:gd name="T63" fmla="*/ 1175 h 1574"/>
                <a:gd name="T64" fmla="*/ 354 w 974"/>
                <a:gd name="T65" fmla="*/ 1477 h 1574"/>
                <a:gd name="T66" fmla="*/ 285 w 974"/>
                <a:gd name="T67" fmla="*/ 1448 h 1574"/>
                <a:gd name="T68" fmla="*/ 394 w 974"/>
                <a:gd name="T69" fmla="*/ 1109 h 1574"/>
                <a:gd name="T70" fmla="*/ 233 w 974"/>
                <a:gd name="T71" fmla="*/ 1427 h 1574"/>
                <a:gd name="T72" fmla="*/ 164 w 974"/>
                <a:gd name="T73" fmla="*/ 1399 h 1574"/>
                <a:gd name="T74" fmla="*/ 289 w 974"/>
                <a:gd name="T75" fmla="*/ 1093 h 1574"/>
                <a:gd name="T76" fmla="*/ 237 w 974"/>
                <a:gd name="T77" fmla="*/ 1072 h 1574"/>
                <a:gd name="T78" fmla="*/ 92 w 974"/>
                <a:gd name="T79" fmla="*/ 1329 h 1574"/>
                <a:gd name="T80" fmla="*/ 206 w 974"/>
                <a:gd name="T81" fmla="*/ 951 h 1574"/>
                <a:gd name="T82" fmla="*/ 286 w 974"/>
                <a:gd name="T83" fmla="*/ 756 h 1574"/>
                <a:gd name="T84" fmla="*/ 427 w 974"/>
                <a:gd name="T85" fmla="*/ 658 h 1574"/>
                <a:gd name="T86" fmla="*/ 460 w 974"/>
                <a:gd name="T87" fmla="*/ 604 h 1574"/>
                <a:gd name="T88" fmla="*/ 738 w 974"/>
                <a:gd name="T89" fmla="*/ 759 h 1574"/>
                <a:gd name="T90" fmla="*/ 850 w 974"/>
                <a:gd name="T91" fmla="*/ 927 h 1574"/>
                <a:gd name="T92" fmla="*/ 895 w 974"/>
                <a:gd name="T93" fmla="*/ 1184 h 1574"/>
                <a:gd name="T94" fmla="*/ 834 w 974"/>
                <a:gd name="T95" fmla="*/ 1168 h 1574"/>
                <a:gd name="T96" fmla="*/ 780 w 974"/>
                <a:gd name="T97" fmla="*/ 1033 h 1574"/>
                <a:gd name="T98" fmla="*/ 716 w 974"/>
                <a:gd name="T99" fmla="*/ 958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4" h="1574">
                  <a:moveTo>
                    <a:pt x="728" y="1055"/>
                  </a:moveTo>
                  <a:cubicBezTo>
                    <a:pt x="782" y="1191"/>
                    <a:pt x="782" y="1191"/>
                    <a:pt x="782" y="1191"/>
                  </a:cubicBezTo>
                  <a:cubicBezTo>
                    <a:pt x="783" y="1192"/>
                    <a:pt x="783" y="1193"/>
                    <a:pt x="784" y="1194"/>
                  </a:cubicBezTo>
                  <a:cubicBezTo>
                    <a:pt x="797" y="1218"/>
                    <a:pt x="819" y="1235"/>
                    <a:pt x="845" y="1242"/>
                  </a:cubicBezTo>
                  <a:cubicBezTo>
                    <a:pt x="871" y="1250"/>
                    <a:pt x="898" y="1247"/>
                    <a:pt x="922" y="1233"/>
                  </a:cubicBezTo>
                  <a:cubicBezTo>
                    <a:pt x="942" y="1222"/>
                    <a:pt x="956" y="1207"/>
                    <a:pt x="964" y="1187"/>
                  </a:cubicBezTo>
                  <a:cubicBezTo>
                    <a:pt x="974" y="1163"/>
                    <a:pt x="974" y="1134"/>
                    <a:pt x="964" y="1101"/>
                  </a:cubicBezTo>
                  <a:cubicBezTo>
                    <a:pt x="964" y="1101"/>
                    <a:pt x="964" y="1101"/>
                    <a:pt x="964" y="1100"/>
                  </a:cubicBezTo>
                  <a:cubicBezTo>
                    <a:pt x="902" y="905"/>
                    <a:pt x="902" y="905"/>
                    <a:pt x="902" y="905"/>
                  </a:cubicBezTo>
                  <a:cubicBezTo>
                    <a:pt x="901" y="902"/>
                    <a:pt x="899" y="899"/>
                    <a:pt x="897" y="896"/>
                  </a:cubicBezTo>
                  <a:cubicBezTo>
                    <a:pt x="796" y="765"/>
                    <a:pt x="796" y="765"/>
                    <a:pt x="796" y="765"/>
                  </a:cubicBezTo>
                  <a:cubicBezTo>
                    <a:pt x="805" y="745"/>
                    <a:pt x="805" y="745"/>
                    <a:pt x="805" y="745"/>
                  </a:cubicBezTo>
                  <a:cubicBezTo>
                    <a:pt x="808" y="746"/>
                    <a:pt x="811" y="746"/>
                    <a:pt x="814" y="746"/>
                  </a:cubicBezTo>
                  <a:cubicBezTo>
                    <a:pt x="818" y="746"/>
                    <a:pt x="821" y="745"/>
                    <a:pt x="825" y="744"/>
                  </a:cubicBezTo>
                  <a:cubicBezTo>
                    <a:pt x="832" y="741"/>
                    <a:pt x="837" y="736"/>
                    <a:pt x="840" y="729"/>
                  </a:cubicBezTo>
                  <a:cubicBezTo>
                    <a:pt x="890" y="607"/>
                    <a:pt x="890" y="607"/>
                    <a:pt x="890" y="607"/>
                  </a:cubicBezTo>
                  <a:cubicBezTo>
                    <a:pt x="897" y="610"/>
                    <a:pt x="897" y="610"/>
                    <a:pt x="897" y="610"/>
                  </a:cubicBezTo>
                  <a:cubicBezTo>
                    <a:pt x="900" y="612"/>
                    <a:pt x="904" y="612"/>
                    <a:pt x="908" y="612"/>
                  </a:cubicBezTo>
                  <a:cubicBezTo>
                    <a:pt x="919" y="612"/>
                    <a:pt x="929" y="606"/>
                    <a:pt x="934" y="595"/>
                  </a:cubicBezTo>
                  <a:cubicBezTo>
                    <a:pt x="964" y="520"/>
                    <a:pt x="964" y="520"/>
                    <a:pt x="964" y="520"/>
                  </a:cubicBezTo>
                  <a:cubicBezTo>
                    <a:pt x="970" y="505"/>
                    <a:pt x="963" y="489"/>
                    <a:pt x="949" y="483"/>
                  </a:cubicBezTo>
                  <a:cubicBezTo>
                    <a:pt x="935" y="477"/>
                    <a:pt x="918" y="484"/>
                    <a:pt x="912" y="498"/>
                  </a:cubicBezTo>
                  <a:cubicBezTo>
                    <a:pt x="892" y="548"/>
                    <a:pt x="892" y="548"/>
                    <a:pt x="892" y="548"/>
                  </a:cubicBezTo>
                  <a:cubicBezTo>
                    <a:pt x="885" y="545"/>
                    <a:pt x="885" y="545"/>
                    <a:pt x="885" y="545"/>
                  </a:cubicBezTo>
                  <a:cubicBezTo>
                    <a:pt x="885" y="545"/>
                    <a:pt x="885" y="545"/>
                    <a:pt x="885" y="545"/>
                  </a:cubicBezTo>
                  <a:cubicBezTo>
                    <a:pt x="491" y="384"/>
                    <a:pt x="491" y="384"/>
                    <a:pt x="491" y="384"/>
                  </a:cubicBezTo>
                  <a:cubicBezTo>
                    <a:pt x="491" y="384"/>
                    <a:pt x="491" y="384"/>
                    <a:pt x="491" y="384"/>
                  </a:cubicBezTo>
                  <a:cubicBezTo>
                    <a:pt x="484" y="381"/>
                    <a:pt x="484" y="381"/>
                    <a:pt x="484" y="381"/>
                  </a:cubicBezTo>
                  <a:cubicBezTo>
                    <a:pt x="622" y="42"/>
                    <a:pt x="622" y="42"/>
                    <a:pt x="622" y="42"/>
                  </a:cubicBezTo>
                  <a:cubicBezTo>
                    <a:pt x="628" y="28"/>
                    <a:pt x="621" y="12"/>
                    <a:pt x="606" y="6"/>
                  </a:cubicBezTo>
                  <a:cubicBezTo>
                    <a:pt x="592" y="0"/>
                    <a:pt x="576" y="7"/>
                    <a:pt x="570" y="21"/>
                  </a:cubicBezTo>
                  <a:cubicBezTo>
                    <a:pt x="421" y="386"/>
                    <a:pt x="421" y="386"/>
                    <a:pt x="421" y="386"/>
                  </a:cubicBezTo>
                  <a:cubicBezTo>
                    <a:pt x="415" y="400"/>
                    <a:pt x="422" y="416"/>
                    <a:pt x="436" y="422"/>
                  </a:cubicBezTo>
                  <a:cubicBezTo>
                    <a:pt x="444" y="425"/>
                    <a:pt x="444" y="425"/>
                    <a:pt x="444" y="425"/>
                  </a:cubicBezTo>
                  <a:cubicBezTo>
                    <a:pt x="394" y="547"/>
                    <a:pt x="394" y="547"/>
                    <a:pt x="394" y="547"/>
                  </a:cubicBezTo>
                  <a:cubicBezTo>
                    <a:pt x="389" y="560"/>
                    <a:pt x="395" y="576"/>
                    <a:pt x="408" y="582"/>
                  </a:cubicBezTo>
                  <a:cubicBezTo>
                    <a:pt x="397" y="608"/>
                    <a:pt x="397" y="608"/>
                    <a:pt x="397" y="608"/>
                  </a:cubicBezTo>
                  <a:cubicBezTo>
                    <a:pt x="361" y="622"/>
                    <a:pt x="263" y="663"/>
                    <a:pt x="234" y="735"/>
                  </a:cubicBezTo>
                  <a:cubicBezTo>
                    <a:pt x="234" y="735"/>
                    <a:pt x="234" y="735"/>
                    <a:pt x="234" y="735"/>
                  </a:cubicBezTo>
                  <a:cubicBezTo>
                    <a:pt x="213" y="787"/>
                    <a:pt x="20" y="1259"/>
                    <a:pt x="20" y="1259"/>
                  </a:cubicBezTo>
                  <a:cubicBezTo>
                    <a:pt x="0" y="1306"/>
                    <a:pt x="23" y="1361"/>
                    <a:pt x="71" y="1381"/>
                  </a:cubicBezTo>
                  <a:cubicBezTo>
                    <a:pt x="83" y="1386"/>
                    <a:pt x="96" y="1388"/>
                    <a:pt x="109" y="1388"/>
                  </a:cubicBezTo>
                  <a:cubicBezTo>
                    <a:pt x="96" y="1433"/>
                    <a:pt x="119" y="1481"/>
                    <a:pt x="163" y="1499"/>
                  </a:cubicBezTo>
                  <a:cubicBezTo>
                    <a:pt x="187" y="1509"/>
                    <a:pt x="212" y="1508"/>
                    <a:pt x="234" y="1499"/>
                  </a:cubicBezTo>
                  <a:cubicBezTo>
                    <a:pt x="243" y="1521"/>
                    <a:pt x="261" y="1539"/>
                    <a:pt x="284" y="1549"/>
                  </a:cubicBezTo>
                  <a:cubicBezTo>
                    <a:pt x="321" y="1564"/>
                    <a:pt x="361" y="1554"/>
                    <a:pt x="387" y="1527"/>
                  </a:cubicBezTo>
                  <a:cubicBezTo>
                    <a:pt x="396" y="1539"/>
                    <a:pt x="409" y="1548"/>
                    <a:pt x="424" y="1554"/>
                  </a:cubicBezTo>
                  <a:cubicBezTo>
                    <a:pt x="471" y="1574"/>
                    <a:pt x="526" y="1551"/>
                    <a:pt x="545" y="1503"/>
                  </a:cubicBezTo>
                  <a:cubicBezTo>
                    <a:pt x="728" y="1055"/>
                    <a:pt x="728" y="1055"/>
                    <a:pt x="728" y="1055"/>
                  </a:cubicBezTo>
                  <a:close/>
                  <a:moveTo>
                    <a:pt x="838" y="586"/>
                  </a:moveTo>
                  <a:cubicBezTo>
                    <a:pt x="799" y="682"/>
                    <a:pt x="799" y="682"/>
                    <a:pt x="799" y="682"/>
                  </a:cubicBezTo>
                  <a:cubicBezTo>
                    <a:pt x="457" y="542"/>
                    <a:pt x="457" y="542"/>
                    <a:pt x="457" y="542"/>
                  </a:cubicBezTo>
                  <a:cubicBezTo>
                    <a:pt x="496" y="446"/>
                    <a:pt x="496" y="446"/>
                    <a:pt x="496" y="446"/>
                  </a:cubicBezTo>
                  <a:lnTo>
                    <a:pt x="838" y="586"/>
                  </a:lnTo>
                  <a:close/>
                  <a:moveTo>
                    <a:pt x="716" y="958"/>
                  </a:moveTo>
                  <a:cubicBezTo>
                    <a:pt x="707" y="962"/>
                    <a:pt x="702" y="970"/>
                    <a:pt x="700" y="979"/>
                  </a:cubicBezTo>
                  <a:cubicBezTo>
                    <a:pt x="698" y="981"/>
                    <a:pt x="697" y="984"/>
                    <a:pt x="695" y="986"/>
                  </a:cubicBezTo>
                  <a:cubicBezTo>
                    <a:pt x="695" y="986"/>
                    <a:pt x="695" y="986"/>
                    <a:pt x="695" y="986"/>
                  </a:cubicBezTo>
                  <a:cubicBezTo>
                    <a:pt x="493" y="1482"/>
                    <a:pt x="493" y="1482"/>
                    <a:pt x="493" y="1482"/>
                  </a:cubicBezTo>
                  <a:cubicBezTo>
                    <a:pt x="486" y="1501"/>
                    <a:pt x="464" y="1510"/>
                    <a:pt x="445" y="1502"/>
                  </a:cubicBezTo>
                  <a:cubicBezTo>
                    <a:pt x="426" y="1495"/>
                    <a:pt x="417" y="1473"/>
                    <a:pt x="424" y="1454"/>
                  </a:cubicBezTo>
                  <a:cubicBezTo>
                    <a:pt x="530" y="1196"/>
                    <a:pt x="530" y="1196"/>
                    <a:pt x="530" y="1196"/>
                  </a:cubicBezTo>
                  <a:cubicBezTo>
                    <a:pt x="535" y="1182"/>
                    <a:pt x="529" y="1166"/>
                    <a:pt x="514" y="1160"/>
                  </a:cubicBezTo>
                  <a:cubicBezTo>
                    <a:pt x="500" y="1154"/>
                    <a:pt x="484" y="1161"/>
                    <a:pt x="478" y="1175"/>
                  </a:cubicBezTo>
                  <a:cubicBezTo>
                    <a:pt x="372" y="1432"/>
                    <a:pt x="372" y="1432"/>
                    <a:pt x="372" y="1432"/>
                  </a:cubicBezTo>
                  <a:cubicBezTo>
                    <a:pt x="354" y="1477"/>
                    <a:pt x="354" y="1477"/>
                    <a:pt x="354" y="1477"/>
                  </a:cubicBezTo>
                  <a:cubicBezTo>
                    <a:pt x="347" y="1496"/>
                    <a:pt x="325" y="1505"/>
                    <a:pt x="306" y="1497"/>
                  </a:cubicBezTo>
                  <a:cubicBezTo>
                    <a:pt x="287" y="1489"/>
                    <a:pt x="277" y="1467"/>
                    <a:pt x="285" y="1448"/>
                  </a:cubicBezTo>
                  <a:cubicBezTo>
                    <a:pt x="409" y="1145"/>
                    <a:pt x="409" y="1145"/>
                    <a:pt x="409" y="1145"/>
                  </a:cubicBezTo>
                  <a:cubicBezTo>
                    <a:pt x="415" y="1131"/>
                    <a:pt x="408" y="1115"/>
                    <a:pt x="394" y="1109"/>
                  </a:cubicBezTo>
                  <a:cubicBezTo>
                    <a:pt x="379" y="1103"/>
                    <a:pt x="363" y="1110"/>
                    <a:pt x="357" y="1124"/>
                  </a:cubicBezTo>
                  <a:cubicBezTo>
                    <a:pt x="233" y="1427"/>
                    <a:pt x="233" y="1427"/>
                    <a:pt x="233" y="1427"/>
                  </a:cubicBezTo>
                  <a:cubicBezTo>
                    <a:pt x="226" y="1446"/>
                    <a:pt x="204" y="1455"/>
                    <a:pt x="185" y="1447"/>
                  </a:cubicBezTo>
                  <a:cubicBezTo>
                    <a:pt x="166" y="1440"/>
                    <a:pt x="156" y="1418"/>
                    <a:pt x="164" y="1399"/>
                  </a:cubicBezTo>
                  <a:cubicBezTo>
                    <a:pt x="192" y="1330"/>
                    <a:pt x="192" y="1330"/>
                    <a:pt x="192" y="1330"/>
                  </a:cubicBezTo>
                  <a:cubicBezTo>
                    <a:pt x="289" y="1093"/>
                    <a:pt x="289" y="1093"/>
                    <a:pt x="289" y="1093"/>
                  </a:cubicBezTo>
                  <a:cubicBezTo>
                    <a:pt x="295" y="1079"/>
                    <a:pt x="288" y="1062"/>
                    <a:pt x="274" y="1056"/>
                  </a:cubicBezTo>
                  <a:cubicBezTo>
                    <a:pt x="260" y="1050"/>
                    <a:pt x="243" y="1057"/>
                    <a:pt x="237" y="1072"/>
                  </a:cubicBezTo>
                  <a:cubicBezTo>
                    <a:pt x="141" y="1308"/>
                    <a:pt x="141" y="1308"/>
                    <a:pt x="141" y="1308"/>
                  </a:cubicBezTo>
                  <a:cubicBezTo>
                    <a:pt x="133" y="1327"/>
                    <a:pt x="111" y="1337"/>
                    <a:pt x="92" y="1329"/>
                  </a:cubicBezTo>
                  <a:cubicBezTo>
                    <a:pt x="73" y="1321"/>
                    <a:pt x="64" y="1299"/>
                    <a:pt x="71" y="1280"/>
                  </a:cubicBezTo>
                  <a:cubicBezTo>
                    <a:pt x="206" y="951"/>
                    <a:pt x="206" y="951"/>
                    <a:pt x="206" y="951"/>
                  </a:cubicBezTo>
                  <a:cubicBezTo>
                    <a:pt x="206" y="951"/>
                    <a:pt x="206" y="951"/>
                    <a:pt x="206" y="951"/>
                  </a:cubicBezTo>
                  <a:cubicBezTo>
                    <a:pt x="206" y="950"/>
                    <a:pt x="256" y="829"/>
                    <a:pt x="286" y="756"/>
                  </a:cubicBezTo>
                  <a:cubicBezTo>
                    <a:pt x="286" y="756"/>
                    <a:pt x="286" y="756"/>
                    <a:pt x="286" y="756"/>
                  </a:cubicBezTo>
                  <a:cubicBezTo>
                    <a:pt x="306" y="706"/>
                    <a:pt x="395" y="668"/>
                    <a:pt x="427" y="658"/>
                  </a:cubicBezTo>
                  <a:cubicBezTo>
                    <a:pt x="435" y="655"/>
                    <a:pt x="441" y="649"/>
                    <a:pt x="444" y="641"/>
                  </a:cubicBezTo>
                  <a:cubicBezTo>
                    <a:pt x="460" y="604"/>
                    <a:pt x="460" y="604"/>
                    <a:pt x="460" y="604"/>
                  </a:cubicBezTo>
                  <a:cubicBezTo>
                    <a:pt x="753" y="723"/>
                    <a:pt x="753" y="723"/>
                    <a:pt x="753" y="723"/>
                  </a:cubicBezTo>
                  <a:cubicBezTo>
                    <a:pt x="738" y="759"/>
                    <a:pt x="738" y="759"/>
                    <a:pt x="738" y="759"/>
                  </a:cubicBezTo>
                  <a:cubicBezTo>
                    <a:pt x="734" y="768"/>
                    <a:pt x="736" y="779"/>
                    <a:pt x="742" y="787"/>
                  </a:cubicBezTo>
                  <a:cubicBezTo>
                    <a:pt x="850" y="927"/>
                    <a:pt x="850" y="927"/>
                    <a:pt x="850" y="927"/>
                  </a:cubicBezTo>
                  <a:cubicBezTo>
                    <a:pt x="910" y="1117"/>
                    <a:pt x="910" y="1117"/>
                    <a:pt x="910" y="1117"/>
                  </a:cubicBezTo>
                  <a:cubicBezTo>
                    <a:pt x="920" y="1151"/>
                    <a:pt x="915" y="1173"/>
                    <a:pt x="895" y="1184"/>
                  </a:cubicBezTo>
                  <a:cubicBezTo>
                    <a:pt x="884" y="1190"/>
                    <a:pt x="872" y="1192"/>
                    <a:pt x="860" y="1188"/>
                  </a:cubicBezTo>
                  <a:cubicBezTo>
                    <a:pt x="849" y="1185"/>
                    <a:pt x="840" y="1178"/>
                    <a:pt x="834" y="1168"/>
                  </a:cubicBezTo>
                  <a:cubicBezTo>
                    <a:pt x="780" y="1034"/>
                    <a:pt x="780" y="1034"/>
                    <a:pt x="780" y="1034"/>
                  </a:cubicBezTo>
                  <a:cubicBezTo>
                    <a:pt x="780" y="1034"/>
                    <a:pt x="780" y="1034"/>
                    <a:pt x="780" y="1033"/>
                  </a:cubicBezTo>
                  <a:cubicBezTo>
                    <a:pt x="753" y="973"/>
                    <a:pt x="753" y="973"/>
                    <a:pt x="753" y="973"/>
                  </a:cubicBezTo>
                  <a:cubicBezTo>
                    <a:pt x="747" y="959"/>
                    <a:pt x="730" y="952"/>
                    <a:pt x="716" y="9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15" name="Freeform 4">
              <a:extLst>
                <a:ext uri="{FF2B5EF4-FFF2-40B4-BE49-F238E27FC236}">
                  <a16:creationId xmlns:a16="http://schemas.microsoft.com/office/drawing/2014/main" xmlns="" id="{1919E707-CCAE-C69B-9EB6-39A2C56904AE}"/>
                </a:ext>
              </a:extLst>
            </p:cNvPr>
            <p:cNvSpPr>
              <a:spLocks/>
            </p:cNvSpPr>
            <p:nvPr/>
          </p:nvSpPr>
          <p:spPr bwMode="auto">
            <a:xfrm>
              <a:off x="109979120" y="107244198"/>
              <a:ext cx="390278" cy="695950"/>
            </a:xfrm>
            <a:custGeom>
              <a:avLst/>
              <a:gdLst>
                <a:gd name="T0" fmla="*/ 21 w 143"/>
                <a:gd name="T1" fmla="*/ 253 h 255"/>
                <a:gd name="T2" fmla="*/ 31 w 143"/>
                <a:gd name="T3" fmla="*/ 255 h 255"/>
                <a:gd name="T4" fmla="*/ 57 w 143"/>
                <a:gd name="T5" fmla="*/ 238 h 255"/>
                <a:gd name="T6" fmla="*/ 137 w 143"/>
                <a:gd name="T7" fmla="*/ 43 h 255"/>
                <a:gd name="T8" fmla="*/ 122 w 143"/>
                <a:gd name="T9" fmla="*/ 6 h 255"/>
                <a:gd name="T10" fmla="*/ 85 w 143"/>
                <a:gd name="T11" fmla="*/ 21 h 255"/>
                <a:gd name="T12" fmla="*/ 5 w 143"/>
                <a:gd name="T13" fmla="*/ 217 h 255"/>
                <a:gd name="T14" fmla="*/ 21 w 143"/>
                <a:gd name="T15" fmla="*/ 253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255">
                  <a:moveTo>
                    <a:pt x="21" y="253"/>
                  </a:moveTo>
                  <a:cubicBezTo>
                    <a:pt x="24" y="255"/>
                    <a:pt x="28" y="255"/>
                    <a:pt x="31" y="255"/>
                  </a:cubicBezTo>
                  <a:cubicBezTo>
                    <a:pt x="42" y="255"/>
                    <a:pt x="53" y="249"/>
                    <a:pt x="57" y="238"/>
                  </a:cubicBezTo>
                  <a:cubicBezTo>
                    <a:pt x="137" y="43"/>
                    <a:pt x="137" y="43"/>
                    <a:pt x="137" y="43"/>
                  </a:cubicBezTo>
                  <a:cubicBezTo>
                    <a:pt x="143" y="28"/>
                    <a:pt x="136" y="12"/>
                    <a:pt x="122" y="6"/>
                  </a:cubicBezTo>
                  <a:cubicBezTo>
                    <a:pt x="107" y="0"/>
                    <a:pt x="91" y="7"/>
                    <a:pt x="85" y="21"/>
                  </a:cubicBezTo>
                  <a:cubicBezTo>
                    <a:pt x="5" y="217"/>
                    <a:pt x="5" y="217"/>
                    <a:pt x="5" y="217"/>
                  </a:cubicBezTo>
                  <a:cubicBezTo>
                    <a:pt x="0" y="231"/>
                    <a:pt x="6" y="247"/>
                    <a:pt x="21"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16" name="Freeform 5">
              <a:extLst>
                <a:ext uri="{FF2B5EF4-FFF2-40B4-BE49-F238E27FC236}">
                  <a16:creationId xmlns:a16="http://schemas.microsoft.com/office/drawing/2014/main" xmlns="" id="{CF0638A4-C954-3DC5-A6DD-F5D5ED40AC47}"/>
                </a:ext>
              </a:extLst>
            </p:cNvPr>
            <p:cNvSpPr>
              <a:spLocks/>
            </p:cNvSpPr>
            <p:nvPr/>
          </p:nvSpPr>
          <p:spPr bwMode="auto">
            <a:xfrm>
              <a:off x="108838308" y="106731106"/>
              <a:ext cx="272921" cy="406653"/>
            </a:xfrm>
            <a:custGeom>
              <a:avLst/>
              <a:gdLst>
                <a:gd name="T0" fmla="*/ 22 w 100"/>
                <a:gd name="T1" fmla="*/ 147 h 149"/>
                <a:gd name="T2" fmla="*/ 32 w 100"/>
                <a:gd name="T3" fmla="*/ 149 h 149"/>
                <a:gd name="T4" fmla="*/ 58 w 100"/>
                <a:gd name="T5" fmla="*/ 131 h 149"/>
                <a:gd name="T6" fmla="*/ 94 w 100"/>
                <a:gd name="T7" fmla="*/ 42 h 149"/>
                <a:gd name="T8" fmla="*/ 79 w 100"/>
                <a:gd name="T9" fmla="*/ 6 h 149"/>
                <a:gd name="T10" fmla="*/ 43 w 100"/>
                <a:gd name="T11" fmla="*/ 21 h 149"/>
                <a:gd name="T12" fmla="*/ 6 w 100"/>
                <a:gd name="T13" fmla="*/ 110 h 149"/>
                <a:gd name="T14" fmla="*/ 22 w 100"/>
                <a:gd name="T15" fmla="*/ 147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49">
                  <a:moveTo>
                    <a:pt x="22" y="147"/>
                  </a:moveTo>
                  <a:cubicBezTo>
                    <a:pt x="25" y="148"/>
                    <a:pt x="29" y="149"/>
                    <a:pt x="32" y="149"/>
                  </a:cubicBezTo>
                  <a:cubicBezTo>
                    <a:pt x="43" y="149"/>
                    <a:pt x="54" y="142"/>
                    <a:pt x="58" y="131"/>
                  </a:cubicBezTo>
                  <a:cubicBezTo>
                    <a:pt x="94" y="42"/>
                    <a:pt x="94" y="42"/>
                    <a:pt x="94" y="42"/>
                  </a:cubicBezTo>
                  <a:cubicBezTo>
                    <a:pt x="100" y="28"/>
                    <a:pt x="93" y="12"/>
                    <a:pt x="79" y="6"/>
                  </a:cubicBezTo>
                  <a:cubicBezTo>
                    <a:pt x="65" y="0"/>
                    <a:pt x="48" y="7"/>
                    <a:pt x="43" y="21"/>
                  </a:cubicBezTo>
                  <a:cubicBezTo>
                    <a:pt x="6" y="110"/>
                    <a:pt x="6" y="110"/>
                    <a:pt x="6" y="110"/>
                  </a:cubicBezTo>
                  <a:cubicBezTo>
                    <a:pt x="0" y="124"/>
                    <a:pt x="7" y="141"/>
                    <a:pt x="22"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17" name="Freeform 6">
              <a:extLst>
                <a:ext uri="{FF2B5EF4-FFF2-40B4-BE49-F238E27FC236}">
                  <a16:creationId xmlns:a16="http://schemas.microsoft.com/office/drawing/2014/main" xmlns="" id="{948C69BD-12C8-7E45-C5C5-1B7E567433A2}"/>
                </a:ext>
              </a:extLst>
            </p:cNvPr>
            <p:cNvSpPr>
              <a:spLocks noEditPoints="1"/>
            </p:cNvSpPr>
            <p:nvPr/>
          </p:nvSpPr>
          <p:spPr bwMode="auto">
            <a:xfrm>
              <a:off x="107959500" y="107233281"/>
              <a:ext cx="3580732" cy="3408787"/>
            </a:xfrm>
            <a:custGeom>
              <a:avLst/>
              <a:gdLst>
                <a:gd name="T0" fmla="*/ 328 w 1312"/>
                <a:gd name="T1" fmla="*/ 763 h 1249"/>
                <a:gd name="T2" fmla="*/ 181 w 1312"/>
                <a:gd name="T3" fmla="*/ 743 h 1249"/>
                <a:gd name="T4" fmla="*/ 77 w 1312"/>
                <a:gd name="T5" fmla="*/ 842 h 1249"/>
                <a:gd name="T6" fmla="*/ 171 w 1312"/>
                <a:gd name="T7" fmla="*/ 945 h 1249"/>
                <a:gd name="T8" fmla="*/ 372 w 1312"/>
                <a:gd name="T9" fmla="*/ 989 h 1249"/>
                <a:gd name="T10" fmla="*/ 546 w 1312"/>
                <a:gd name="T11" fmla="*/ 968 h 1249"/>
                <a:gd name="T12" fmla="*/ 550 w 1312"/>
                <a:gd name="T13" fmla="*/ 1003 h 1249"/>
                <a:gd name="T14" fmla="*/ 636 w 1312"/>
                <a:gd name="T15" fmla="*/ 1127 h 1249"/>
                <a:gd name="T16" fmla="*/ 619 w 1312"/>
                <a:gd name="T17" fmla="*/ 1151 h 1249"/>
                <a:gd name="T18" fmla="*/ 676 w 1312"/>
                <a:gd name="T19" fmla="*/ 1238 h 1249"/>
                <a:gd name="T20" fmla="*/ 715 w 1312"/>
                <a:gd name="T21" fmla="*/ 1243 h 1249"/>
                <a:gd name="T22" fmla="*/ 686 w 1312"/>
                <a:gd name="T23" fmla="*/ 1160 h 1249"/>
                <a:gd name="T24" fmla="*/ 1258 w 1312"/>
                <a:gd name="T25" fmla="*/ 1177 h 1249"/>
                <a:gd name="T26" fmla="*/ 1303 w 1312"/>
                <a:gd name="T27" fmla="*/ 1143 h 1249"/>
                <a:gd name="T28" fmla="*/ 1023 w 1312"/>
                <a:gd name="T29" fmla="*/ 828 h 1249"/>
                <a:gd name="T30" fmla="*/ 936 w 1312"/>
                <a:gd name="T31" fmla="*/ 729 h 1249"/>
                <a:gd name="T32" fmla="*/ 881 w 1312"/>
                <a:gd name="T33" fmla="*/ 701 h 1249"/>
                <a:gd name="T34" fmla="*/ 853 w 1312"/>
                <a:gd name="T35" fmla="*/ 496 h 1249"/>
                <a:gd name="T36" fmla="*/ 376 w 1312"/>
                <a:gd name="T37" fmla="*/ 32 h 1249"/>
                <a:gd name="T38" fmla="*/ 226 w 1312"/>
                <a:gd name="T39" fmla="*/ 52 h 1249"/>
                <a:gd name="T40" fmla="*/ 123 w 1312"/>
                <a:gd name="T41" fmla="*/ 133 h 1249"/>
                <a:gd name="T42" fmla="*/ 49 w 1312"/>
                <a:gd name="T43" fmla="*/ 250 h 1249"/>
                <a:gd name="T44" fmla="*/ 329 w 1312"/>
                <a:gd name="T45" fmla="*/ 763 h 1249"/>
                <a:gd name="T46" fmla="*/ 680 w 1312"/>
                <a:gd name="T47" fmla="*/ 1093 h 1249"/>
                <a:gd name="T48" fmla="*/ 909 w 1312"/>
                <a:gd name="T49" fmla="*/ 785 h 1249"/>
                <a:gd name="T50" fmla="*/ 83 w 1312"/>
                <a:gd name="T51" fmla="*/ 295 h 1249"/>
                <a:gd name="T52" fmla="*/ 306 w 1312"/>
                <a:gd name="T53" fmla="*/ 521 h 1249"/>
                <a:gd name="T54" fmla="*/ 350 w 1312"/>
                <a:gd name="T55" fmla="*/ 487 h 1249"/>
                <a:gd name="T56" fmla="*/ 151 w 1312"/>
                <a:gd name="T57" fmla="*/ 229 h 1249"/>
                <a:gd name="T58" fmla="*/ 210 w 1312"/>
                <a:gd name="T59" fmla="*/ 184 h 1249"/>
                <a:gd name="T60" fmla="*/ 449 w 1312"/>
                <a:gd name="T61" fmla="*/ 447 h 1249"/>
                <a:gd name="T62" fmla="*/ 254 w 1312"/>
                <a:gd name="T63" fmla="*/ 149 h 1249"/>
                <a:gd name="T64" fmla="*/ 313 w 1312"/>
                <a:gd name="T65" fmla="*/ 103 h 1249"/>
                <a:gd name="T66" fmla="*/ 515 w 1312"/>
                <a:gd name="T67" fmla="*/ 365 h 1249"/>
                <a:gd name="T68" fmla="*/ 560 w 1312"/>
                <a:gd name="T69" fmla="*/ 330 h 1249"/>
                <a:gd name="T70" fmla="*/ 410 w 1312"/>
                <a:gd name="T71" fmla="*/ 76 h 1249"/>
                <a:gd name="T72" fmla="*/ 680 w 1312"/>
                <a:gd name="T73" fmla="*/ 363 h 1249"/>
                <a:gd name="T74" fmla="*/ 809 w 1312"/>
                <a:gd name="T75" fmla="*/ 530 h 1249"/>
                <a:gd name="T76" fmla="*/ 824 w 1312"/>
                <a:gd name="T77" fmla="*/ 702 h 1249"/>
                <a:gd name="T78" fmla="*/ 854 w 1312"/>
                <a:gd name="T79" fmla="*/ 757 h 1249"/>
                <a:gd name="T80" fmla="*/ 580 w 1312"/>
                <a:gd name="T81" fmla="*/ 921 h 1249"/>
                <a:gd name="T82" fmla="*/ 379 w 1312"/>
                <a:gd name="T83" fmla="*/ 933 h 1249"/>
                <a:gd name="T84" fmla="*/ 133 w 1312"/>
                <a:gd name="T85" fmla="*/ 843 h 1249"/>
                <a:gd name="T86" fmla="*/ 178 w 1312"/>
                <a:gd name="T87" fmla="*/ 799 h 1249"/>
                <a:gd name="T88" fmla="*/ 322 w 1312"/>
                <a:gd name="T89" fmla="*/ 819 h 1249"/>
                <a:gd name="T90" fmla="*/ 418 w 1312"/>
                <a:gd name="T91" fmla="*/ 802 h 1249"/>
                <a:gd name="T92" fmla="*/ 405 w 1312"/>
                <a:gd name="T93" fmla="*/ 770 h 1249"/>
                <a:gd name="T94" fmla="*/ 76 w 1312"/>
                <a:gd name="T95" fmla="*/ 347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12" h="1249">
                  <a:moveTo>
                    <a:pt x="329" y="763"/>
                  </a:moveTo>
                  <a:cubicBezTo>
                    <a:pt x="328" y="763"/>
                    <a:pt x="328" y="763"/>
                    <a:pt x="328" y="763"/>
                  </a:cubicBezTo>
                  <a:cubicBezTo>
                    <a:pt x="184" y="743"/>
                    <a:pt x="184" y="743"/>
                    <a:pt x="184" y="743"/>
                  </a:cubicBezTo>
                  <a:cubicBezTo>
                    <a:pt x="183" y="743"/>
                    <a:pt x="182" y="743"/>
                    <a:pt x="181" y="743"/>
                  </a:cubicBezTo>
                  <a:cubicBezTo>
                    <a:pt x="154" y="742"/>
                    <a:pt x="128" y="752"/>
                    <a:pt x="108" y="771"/>
                  </a:cubicBezTo>
                  <a:cubicBezTo>
                    <a:pt x="89" y="790"/>
                    <a:pt x="78" y="815"/>
                    <a:pt x="77" y="842"/>
                  </a:cubicBezTo>
                  <a:cubicBezTo>
                    <a:pt x="77" y="865"/>
                    <a:pt x="84" y="885"/>
                    <a:pt x="96" y="902"/>
                  </a:cubicBezTo>
                  <a:cubicBezTo>
                    <a:pt x="112" y="922"/>
                    <a:pt x="138" y="937"/>
                    <a:pt x="171" y="945"/>
                  </a:cubicBezTo>
                  <a:cubicBezTo>
                    <a:pt x="171" y="945"/>
                    <a:pt x="171" y="945"/>
                    <a:pt x="172" y="945"/>
                  </a:cubicBezTo>
                  <a:cubicBezTo>
                    <a:pt x="372" y="989"/>
                    <a:pt x="372" y="989"/>
                    <a:pt x="372" y="989"/>
                  </a:cubicBezTo>
                  <a:cubicBezTo>
                    <a:pt x="375" y="990"/>
                    <a:pt x="378" y="990"/>
                    <a:pt x="381" y="990"/>
                  </a:cubicBezTo>
                  <a:cubicBezTo>
                    <a:pt x="546" y="968"/>
                    <a:pt x="546" y="968"/>
                    <a:pt x="546" y="968"/>
                  </a:cubicBezTo>
                  <a:cubicBezTo>
                    <a:pt x="559" y="985"/>
                    <a:pt x="559" y="985"/>
                    <a:pt x="559" y="985"/>
                  </a:cubicBezTo>
                  <a:cubicBezTo>
                    <a:pt x="554" y="990"/>
                    <a:pt x="551" y="996"/>
                    <a:pt x="550" y="1003"/>
                  </a:cubicBezTo>
                  <a:cubicBezTo>
                    <a:pt x="549" y="1010"/>
                    <a:pt x="551" y="1018"/>
                    <a:pt x="555" y="1024"/>
                  </a:cubicBezTo>
                  <a:cubicBezTo>
                    <a:pt x="636" y="1127"/>
                    <a:pt x="636" y="1127"/>
                    <a:pt x="636" y="1127"/>
                  </a:cubicBezTo>
                  <a:cubicBezTo>
                    <a:pt x="630" y="1132"/>
                    <a:pt x="630" y="1132"/>
                    <a:pt x="630" y="1132"/>
                  </a:cubicBezTo>
                  <a:cubicBezTo>
                    <a:pt x="624" y="1137"/>
                    <a:pt x="620" y="1144"/>
                    <a:pt x="619" y="1151"/>
                  </a:cubicBezTo>
                  <a:cubicBezTo>
                    <a:pt x="618" y="1158"/>
                    <a:pt x="620" y="1166"/>
                    <a:pt x="625" y="1172"/>
                  </a:cubicBezTo>
                  <a:cubicBezTo>
                    <a:pt x="676" y="1238"/>
                    <a:pt x="676" y="1238"/>
                    <a:pt x="676" y="1238"/>
                  </a:cubicBezTo>
                  <a:cubicBezTo>
                    <a:pt x="681" y="1245"/>
                    <a:pt x="690" y="1249"/>
                    <a:pt x="698" y="1249"/>
                  </a:cubicBezTo>
                  <a:cubicBezTo>
                    <a:pt x="704" y="1249"/>
                    <a:pt x="710" y="1247"/>
                    <a:pt x="715" y="1243"/>
                  </a:cubicBezTo>
                  <a:cubicBezTo>
                    <a:pt x="727" y="1233"/>
                    <a:pt x="730" y="1216"/>
                    <a:pt x="720" y="1203"/>
                  </a:cubicBezTo>
                  <a:cubicBezTo>
                    <a:pt x="686" y="1160"/>
                    <a:pt x="686" y="1160"/>
                    <a:pt x="686" y="1160"/>
                  </a:cubicBezTo>
                  <a:cubicBezTo>
                    <a:pt x="1035" y="889"/>
                    <a:pt x="1035" y="889"/>
                    <a:pt x="1035" y="889"/>
                  </a:cubicBezTo>
                  <a:cubicBezTo>
                    <a:pt x="1258" y="1177"/>
                    <a:pt x="1258" y="1177"/>
                    <a:pt x="1258" y="1177"/>
                  </a:cubicBezTo>
                  <a:cubicBezTo>
                    <a:pt x="1268" y="1190"/>
                    <a:pt x="1286" y="1192"/>
                    <a:pt x="1298" y="1182"/>
                  </a:cubicBezTo>
                  <a:cubicBezTo>
                    <a:pt x="1310" y="1173"/>
                    <a:pt x="1312" y="1155"/>
                    <a:pt x="1303" y="1143"/>
                  </a:cubicBezTo>
                  <a:cubicBezTo>
                    <a:pt x="1062" y="833"/>
                    <a:pt x="1062" y="833"/>
                    <a:pt x="1062" y="833"/>
                  </a:cubicBezTo>
                  <a:cubicBezTo>
                    <a:pt x="1053" y="820"/>
                    <a:pt x="1035" y="818"/>
                    <a:pt x="1023" y="828"/>
                  </a:cubicBezTo>
                  <a:cubicBezTo>
                    <a:pt x="1016" y="833"/>
                    <a:pt x="1016" y="833"/>
                    <a:pt x="1016" y="833"/>
                  </a:cubicBezTo>
                  <a:cubicBezTo>
                    <a:pt x="936" y="729"/>
                    <a:pt x="936" y="729"/>
                    <a:pt x="936" y="729"/>
                  </a:cubicBezTo>
                  <a:cubicBezTo>
                    <a:pt x="927" y="717"/>
                    <a:pt x="910" y="715"/>
                    <a:pt x="898" y="723"/>
                  </a:cubicBezTo>
                  <a:cubicBezTo>
                    <a:pt x="881" y="701"/>
                    <a:pt x="881" y="701"/>
                    <a:pt x="881" y="701"/>
                  </a:cubicBezTo>
                  <a:cubicBezTo>
                    <a:pt x="888" y="662"/>
                    <a:pt x="900" y="557"/>
                    <a:pt x="853" y="496"/>
                  </a:cubicBezTo>
                  <a:cubicBezTo>
                    <a:pt x="853" y="496"/>
                    <a:pt x="853" y="496"/>
                    <a:pt x="853" y="496"/>
                  </a:cubicBezTo>
                  <a:cubicBezTo>
                    <a:pt x="818" y="451"/>
                    <a:pt x="507" y="48"/>
                    <a:pt x="507" y="48"/>
                  </a:cubicBezTo>
                  <a:cubicBezTo>
                    <a:pt x="475" y="7"/>
                    <a:pt x="416" y="0"/>
                    <a:pt x="376" y="32"/>
                  </a:cubicBezTo>
                  <a:cubicBezTo>
                    <a:pt x="365" y="40"/>
                    <a:pt x="356" y="50"/>
                    <a:pt x="350" y="61"/>
                  </a:cubicBezTo>
                  <a:cubicBezTo>
                    <a:pt x="318" y="28"/>
                    <a:pt x="264" y="23"/>
                    <a:pt x="226" y="52"/>
                  </a:cubicBezTo>
                  <a:cubicBezTo>
                    <a:pt x="206" y="68"/>
                    <a:pt x="194" y="90"/>
                    <a:pt x="191" y="114"/>
                  </a:cubicBezTo>
                  <a:cubicBezTo>
                    <a:pt x="168" y="111"/>
                    <a:pt x="143" y="117"/>
                    <a:pt x="123" y="133"/>
                  </a:cubicBezTo>
                  <a:cubicBezTo>
                    <a:pt x="92" y="157"/>
                    <a:pt x="80" y="196"/>
                    <a:pt x="90" y="232"/>
                  </a:cubicBezTo>
                  <a:cubicBezTo>
                    <a:pt x="76" y="235"/>
                    <a:pt x="61" y="241"/>
                    <a:pt x="49" y="250"/>
                  </a:cubicBezTo>
                  <a:cubicBezTo>
                    <a:pt x="8" y="282"/>
                    <a:pt x="0" y="341"/>
                    <a:pt x="32" y="381"/>
                  </a:cubicBezTo>
                  <a:lnTo>
                    <a:pt x="329" y="763"/>
                  </a:lnTo>
                  <a:close/>
                  <a:moveTo>
                    <a:pt x="972" y="867"/>
                  </a:moveTo>
                  <a:cubicBezTo>
                    <a:pt x="680" y="1093"/>
                    <a:pt x="680" y="1093"/>
                    <a:pt x="680" y="1093"/>
                  </a:cubicBezTo>
                  <a:cubicBezTo>
                    <a:pt x="617" y="1012"/>
                    <a:pt x="617" y="1012"/>
                    <a:pt x="617" y="1012"/>
                  </a:cubicBezTo>
                  <a:cubicBezTo>
                    <a:pt x="909" y="785"/>
                    <a:pt x="909" y="785"/>
                    <a:pt x="909" y="785"/>
                  </a:cubicBezTo>
                  <a:lnTo>
                    <a:pt x="972" y="867"/>
                  </a:lnTo>
                  <a:close/>
                  <a:moveTo>
                    <a:pt x="83" y="295"/>
                  </a:moveTo>
                  <a:cubicBezTo>
                    <a:pt x="99" y="282"/>
                    <a:pt x="123" y="285"/>
                    <a:pt x="135" y="301"/>
                  </a:cubicBezTo>
                  <a:cubicBezTo>
                    <a:pt x="306" y="521"/>
                    <a:pt x="306" y="521"/>
                    <a:pt x="306" y="521"/>
                  </a:cubicBezTo>
                  <a:cubicBezTo>
                    <a:pt x="315" y="533"/>
                    <a:pt x="333" y="536"/>
                    <a:pt x="345" y="526"/>
                  </a:cubicBezTo>
                  <a:cubicBezTo>
                    <a:pt x="357" y="517"/>
                    <a:pt x="359" y="499"/>
                    <a:pt x="350" y="487"/>
                  </a:cubicBezTo>
                  <a:cubicBezTo>
                    <a:pt x="180" y="267"/>
                    <a:pt x="180" y="267"/>
                    <a:pt x="180" y="267"/>
                  </a:cubicBezTo>
                  <a:cubicBezTo>
                    <a:pt x="151" y="229"/>
                    <a:pt x="151" y="229"/>
                    <a:pt x="151" y="229"/>
                  </a:cubicBezTo>
                  <a:cubicBezTo>
                    <a:pt x="138" y="213"/>
                    <a:pt x="141" y="190"/>
                    <a:pt x="157" y="177"/>
                  </a:cubicBezTo>
                  <a:cubicBezTo>
                    <a:pt x="174" y="164"/>
                    <a:pt x="197" y="167"/>
                    <a:pt x="210" y="184"/>
                  </a:cubicBezTo>
                  <a:cubicBezTo>
                    <a:pt x="410" y="442"/>
                    <a:pt x="410" y="442"/>
                    <a:pt x="410" y="442"/>
                  </a:cubicBezTo>
                  <a:cubicBezTo>
                    <a:pt x="419" y="455"/>
                    <a:pt x="437" y="457"/>
                    <a:pt x="449" y="447"/>
                  </a:cubicBezTo>
                  <a:cubicBezTo>
                    <a:pt x="462" y="438"/>
                    <a:pt x="464" y="420"/>
                    <a:pt x="454" y="408"/>
                  </a:cubicBezTo>
                  <a:cubicBezTo>
                    <a:pt x="254" y="149"/>
                    <a:pt x="254" y="149"/>
                    <a:pt x="254" y="149"/>
                  </a:cubicBezTo>
                  <a:cubicBezTo>
                    <a:pt x="241" y="133"/>
                    <a:pt x="244" y="109"/>
                    <a:pt x="261" y="97"/>
                  </a:cubicBezTo>
                  <a:cubicBezTo>
                    <a:pt x="277" y="84"/>
                    <a:pt x="300" y="87"/>
                    <a:pt x="313" y="103"/>
                  </a:cubicBezTo>
                  <a:cubicBezTo>
                    <a:pt x="359" y="163"/>
                    <a:pt x="359" y="163"/>
                    <a:pt x="359" y="163"/>
                  </a:cubicBezTo>
                  <a:cubicBezTo>
                    <a:pt x="515" y="365"/>
                    <a:pt x="515" y="365"/>
                    <a:pt x="515" y="365"/>
                  </a:cubicBezTo>
                  <a:cubicBezTo>
                    <a:pt x="525" y="377"/>
                    <a:pt x="542" y="379"/>
                    <a:pt x="555" y="370"/>
                  </a:cubicBezTo>
                  <a:cubicBezTo>
                    <a:pt x="567" y="360"/>
                    <a:pt x="569" y="343"/>
                    <a:pt x="560" y="330"/>
                  </a:cubicBezTo>
                  <a:cubicBezTo>
                    <a:pt x="403" y="128"/>
                    <a:pt x="403" y="128"/>
                    <a:pt x="403" y="128"/>
                  </a:cubicBezTo>
                  <a:cubicBezTo>
                    <a:pt x="391" y="112"/>
                    <a:pt x="394" y="88"/>
                    <a:pt x="410" y="76"/>
                  </a:cubicBezTo>
                  <a:cubicBezTo>
                    <a:pt x="426" y="63"/>
                    <a:pt x="450" y="66"/>
                    <a:pt x="462" y="83"/>
                  </a:cubicBezTo>
                  <a:cubicBezTo>
                    <a:pt x="680" y="363"/>
                    <a:pt x="680" y="363"/>
                    <a:pt x="680" y="363"/>
                  </a:cubicBezTo>
                  <a:cubicBezTo>
                    <a:pt x="680" y="363"/>
                    <a:pt x="680" y="363"/>
                    <a:pt x="680" y="363"/>
                  </a:cubicBezTo>
                  <a:cubicBezTo>
                    <a:pt x="680" y="364"/>
                    <a:pt x="760" y="468"/>
                    <a:pt x="809" y="530"/>
                  </a:cubicBezTo>
                  <a:cubicBezTo>
                    <a:pt x="809" y="530"/>
                    <a:pt x="809" y="530"/>
                    <a:pt x="809" y="530"/>
                  </a:cubicBezTo>
                  <a:cubicBezTo>
                    <a:pt x="842" y="573"/>
                    <a:pt x="831" y="669"/>
                    <a:pt x="824" y="702"/>
                  </a:cubicBezTo>
                  <a:cubicBezTo>
                    <a:pt x="822" y="710"/>
                    <a:pt x="824" y="718"/>
                    <a:pt x="829" y="725"/>
                  </a:cubicBezTo>
                  <a:cubicBezTo>
                    <a:pt x="854" y="757"/>
                    <a:pt x="854" y="757"/>
                    <a:pt x="854" y="757"/>
                  </a:cubicBezTo>
                  <a:cubicBezTo>
                    <a:pt x="604" y="951"/>
                    <a:pt x="604" y="951"/>
                    <a:pt x="604" y="951"/>
                  </a:cubicBezTo>
                  <a:cubicBezTo>
                    <a:pt x="580" y="921"/>
                    <a:pt x="580" y="921"/>
                    <a:pt x="580" y="921"/>
                  </a:cubicBezTo>
                  <a:cubicBezTo>
                    <a:pt x="574" y="913"/>
                    <a:pt x="564" y="909"/>
                    <a:pt x="554" y="910"/>
                  </a:cubicBezTo>
                  <a:cubicBezTo>
                    <a:pt x="379" y="933"/>
                    <a:pt x="379" y="933"/>
                    <a:pt x="379" y="933"/>
                  </a:cubicBezTo>
                  <a:cubicBezTo>
                    <a:pt x="184" y="890"/>
                    <a:pt x="184" y="890"/>
                    <a:pt x="184" y="890"/>
                  </a:cubicBezTo>
                  <a:cubicBezTo>
                    <a:pt x="150" y="882"/>
                    <a:pt x="133" y="867"/>
                    <a:pt x="133" y="843"/>
                  </a:cubicBezTo>
                  <a:cubicBezTo>
                    <a:pt x="134" y="831"/>
                    <a:pt x="139" y="820"/>
                    <a:pt x="147" y="811"/>
                  </a:cubicBezTo>
                  <a:cubicBezTo>
                    <a:pt x="156" y="803"/>
                    <a:pt x="167" y="799"/>
                    <a:pt x="178" y="799"/>
                  </a:cubicBezTo>
                  <a:cubicBezTo>
                    <a:pt x="321" y="819"/>
                    <a:pt x="321" y="819"/>
                    <a:pt x="321" y="819"/>
                  </a:cubicBezTo>
                  <a:cubicBezTo>
                    <a:pt x="321" y="819"/>
                    <a:pt x="321" y="819"/>
                    <a:pt x="322" y="819"/>
                  </a:cubicBezTo>
                  <a:cubicBezTo>
                    <a:pt x="387" y="826"/>
                    <a:pt x="387" y="826"/>
                    <a:pt x="387" y="826"/>
                  </a:cubicBezTo>
                  <a:cubicBezTo>
                    <a:pt x="403" y="828"/>
                    <a:pt x="417" y="817"/>
                    <a:pt x="418" y="802"/>
                  </a:cubicBezTo>
                  <a:cubicBezTo>
                    <a:pt x="419" y="792"/>
                    <a:pt x="415" y="783"/>
                    <a:pt x="409" y="777"/>
                  </a:cubicBezTo>
                  <a:cubicBezTo>
                    <a:pt x="408" y="775"/>
                    <a:pt x="406" y="772"/>
                    <a:pt x="405" y="770"/>
                  </a:cubicBezTo>
                  <a:cubicBezTo>
                    <a:pt x="405" y="770"/>
                    <a:pt x="405" y="770"/>
                    <a:pt x="405" y="770"/>
                  </a:cubicBezTo>
                  <a:cubicBezTo>
                    <a:pt x="76" y="347"/>
                    <a:pt x="76" y="347"/>
                    <a:pt x="76" y="347"/>
                  </a:cubicBezTo>
                  <a:cubicBezTo>
                    <a:pt x="64" y="331"/>
                    <a:pt x="67" y="307"/>
                    <a:pt x="83" y="2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18" name="Freeform 7">
              <a:extLst>
                <a:ext uri="{FF2B5EF4-FFF2-40B4-BE49-F238E27FC236}">
                  <a16:creationId xmlns:a16="http://schemas.microsoft.com/office/drawing/2014/main" xmlns="" id="{F152CD61-BE82-C61E-E068-701C7BFAE802}"/>
                </a:ext>
              </a:extLst>
            </p:cNvPr>
            <p:cNvSpPr>
              <a:spLocks/>
            </p:cNvSpPr>
            <p:nvPr/>
          </p:nvSpPr>
          <p:spPr bwMode="auto">
            <a:xfrm>
              <a:off x="111278227" y="112413328"/>
              <a:ext cx="515822" cy="605885"/>
            </a:xfrm>
            <a:custGeom>
              <a:avLst/>
              <a:gdLst>
                <a:gd name="T0" fmla="*/ 54 w 189"/>
                <a:gd name="T1" fmla="*/ 15 h 222"/>
                <a:gd name="T2" fmla="*/ 15 w 189"/>
                <a:gd name="T3" fmla="*/ 10 h 222"/>
                <a:gd name="T4" fmla="*/ 10 w 189"/>
                <a:gd name="T5" fmla="*/ 49 h 222"/>
                <a:gd name="T6" fmla="*/ 135 w 189"/>
                <a:gd name="T7" fmla="*/ 211 h 222"/>
                <a:gd name="T8" fmla="*/ 158 w 189"/>
                <a:gd name="T9" fmla="*/ 222 h 222"/>
                <a:gd name="T10" fmla="*/ 175 w 189"/>
                <a:gd name="T11" fmla="*/ 216 h 222"/>
                <a:gd name="T12" fmla="*/ 180 w 189"/>
                <a:gd name="T13" fmla="*/ 177 h 222"/>
                <a:gd name="T14" fmla="*/ 54 w 189"/>
                <a:gd name="T15" fmla="*/ 15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9" h="222">
                  <a:moveTo>
                    <a:pt x="54" y="15"/>
                  </a:moveTo>
                  <a:cubicBezTo>
                    <a:pt x="45" y="3"/>
                    <a:pt x="27" y="0"/>
                    <a:pt x="15" y="10"/>
                  </a:cubicBezTo>
                  <a:cubicBezTo>
                    <a:pt x="3" y="19"/>
                    <a:pt x="0" y="37"/>
                    <a:pt x="10" y="49"/>
                  </a:cubicBezTo>
                  <a:cubicBezTo>
                    <a:pt x="135" y="211"/>
                    <a:pt x="135" y="211"/>
                    <a:pt x="135" y="211"/>
                  </a:cubicBezTo>
                  <a:cubicBezTo>
                    <a:pt x="141" y="218"/>
                    <a:pt x="149" y="222"/>
                    <a:pt x="158" y="222"/>
                  </a:cubicBezTo>
                  <a:cubicBezTo>
                    <a:pt x="164" y="222"/>
                    <a:pt x="170" y="220"/>
                    <a:pt x="175" y="216"/>
                  </a:cubicBezTo>
                  <a:cubicBezTo>
                    <a:pt x="187" y="207"/>
                    <a:pt x="189" y="189"/>
                    <a:pt x="180" y="177"/>
                  </a:cubicBezTo>
                  <a:lnTo>
                    <a:pt x="5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19" name="Freeform 8">
              <a:extLst>
                <a:ext uri="{FF2B5EF4-FFF2-40B4-BE49-F238E27FC236}">
                  <a16:creationId xmlns:a16="http://schemas.microsoft.com/office/drawing/2014/main" xmlns="" id="{6FFBA86A-0CE8-7528-CC00-27CB4E72EEFF}"/>
                </a:ext>
              </a:extLst>
            </p:cNvPr>
            <p:cNvSpPr>
              <a:spLocks/>
            </p:cNvSpPr>
            <p:nvPr/>
          </p:nvSpPr>
          <p:spPr bwMode="auto">
            <a:xfrm>
              <a:off x="112533666" y="111815630"/>
              <a:ext cx="332964" cy="371173"/>
            </a:xfrm>
            <a:custGeom>
              <a:avLst/>
              <a:gdLst>
                <a:gd name="T0" fmla="*/ 113 w 122"/>
                <a:gd name="T1" fmla="*/ 91 h 136"/>
                <a:gd name="T2" fmla="*/ 54 w 122"/>
                <a:gd name="T3" fmla="*/ 15 h 136"/>
                <a:gd name="T4" fmla="*/ 14 w 122"/>
                <a:gd name="T5" fmla="*/ 10 h 136"/>
                <a:gd name="T6" fmla="*/ 9 w 122"/>
                <a:gd name="T7" fmla="*/ 49 h 136"/>
                <a:gd name="T8" fmla="*/ 69 w 122"/>
                <a:gd name="T9" fmla="*/ 125 h 136"/>
                <a:gd name="T10" fmla="*/ 91 w 122"/>
                <a:gd name="T11" fmla="*/ 136 h 136"/>
                <a:gd name="T12" fmla="*/ 108 w 122"/>
                <a:gd name="T13" fmla="*/ 130 h 136"/>
                <a:gd name="T14" fmla="*/ 113 w 122"/>
                <a:gd name="T15" fmla="*/ 91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36">
                  <a:moveTo>
                    <a:pt x="113" y="91"/>
                  </a:moveTo>
                  <a:cubicBezTo>
                    <a:pt x="54" y="15"/>
                    <a:pt x="54" y="15"/>
                    <a:pt x="54" y="15"/>
                  </a:cubicBezTo>
                  <a:cubicBezTo>
                    <a:pt x="44" y="2"/>
                    <a:pt x="26" y="0"/>
                    <a:pt x="14" y="10"/>
                  </a:cubicBezTo>
                  <a:cubicBezTo>
                    <a:pt x="2" y="19"/>
                    <a:pt x="0" y="37"/>
                    <a:pt x="9" y="49"/>
                  </a:cubicBezTo>
                  <a:cubicBezTo>
                    <a:pt x="69" y="125"/>
                    <a:pt x="69" y="125"/>
                    <a:pt x="69" y="125"/>
                  </a:cubicBezTo>
                  <a:cubicBezTo>
                    <a:pt x="74" y="133"/>
                    <a:pt x="82" y="136"/>
                    <a:pt x="91" y="136"/>
                  </a:cubicBezTo>
                  <a:cubicBezTo>
                    <a:pt x="97" y="136"/>
                    <a:pt x="103" y="134"/>
                    <a:pt x="108" y="130"/>
                  </a:cubicBezTo>
                  <a:cubicBezTo>
                    <a:pt x="120" y="121"/>
                    <a:pt x="122" y="103"/>
                    <a:pt x="113"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20" name="Freeform 9">
              <a:extLst>
                <a:ext uri="{FF2B5EF4-FFF2-40B4-BE49-F238E27FC236}">
                  <a16:creationId xmlns:a16="http://schemas.microsoft.com/office/drawing/2014/main" xmlns="" id="{1444B40D-8EEF-D14F-6E34-19733A673539}"/>
                </a:ext>
              </a:extLst>
            </p:cNvPr>
            <p:cNvSpPr>
              <a:spLocks noEditPoints="1"/>
            </p:cNvSpPr>
            <p:nvPr/>
          </p:nvSpPr>
          <p:spPr bwMode="auto">
            <a:xfrm>
              <a:off x="108368883" y="110000703"/>
              <a:ext cx="4170241" cy="2532710"/>
            </a:xfrm>
            <a:custGeom>
              <a:avLst/>
              <a:gdLst>
                <a:gd name="T0" fmla="*/ 1504 w 1528"/>
                <a:gd name="T1" fmla="*/ 411 h 928"/>
                <a:gd name="T2" fmla="*/ 1439 w 1528"/>
                <a:gd name="T3" fmla="*/ 288 h 928"/>
                <a:gd name="T4" fmla="*/ 854 w 1528"/>
                <a:gd name="T5" fmla="*/ 274 h 928"/>
                <a:gd name="T6" fmla="*/ 944 w 1528"/>
                <a:gd name="T7" fmla="*/ 159 h 928"/>
                <a:gd name="T8" fmla="*/ 958 w 1528"/>
                <a:gd name="T9" fmla="*/ 79 h 928"/>
                <a:gd name="T10" fmla="*/ 851 w 1528"/>
                <a:gd name="T11" fmla="*/ 3 h 928"/>
                <a:gd name="T12" fmla="*/ 776 w 1528"/>
                <a:gd name="T13" fmla="*/ 47 h 928"/>
                <a:gd name="T14" fmla="*/ 632 w 1528"/>
                <a:gd name="T15" fmla="*/ 206 h 928"/>
                <a:gd name="T16" fmla="*/ 547 w 1528"/>
                <a:gd name="T17" fmla="*/ 362 h 928"/>
                <a:gd name="T18" fmla="*/ 516 w 1528"/>
                <a:gd name="T19" fmla="*/ 340 h 928"/>
                <a:gd name="T20" fmla="*/ 384 w 1528"/>
                <a:gd name="T21" fmla="*/ 350 h 928"/>
                <a:gd name="T22" fmla="*/ 272 w 1528"/>
                <a:gd name="T23" fmla="*/ 337 h 928"/>
                <a:gd name="T24" fmla="*/ 280 w 1528"/>
                <a:gd name="T25" fmla="*/ 392 h 928"/>
                <a:gd name="T26" fmla="*/ 363 w 1528"/>
                <a:gd name="T27" fmla="*/ 604 h 928"/>
                <a:gd name="T28" fmla="*/ 391 w 1528"/>
                <a:gd name="T29" fmla="*/ 815 h 928"/>
                <a:gd name="T30" fmla="*/ 26 w 1528"/>
                <a:gd name="T31" fmla="*/ 872 h 928"/>
                <a:gd name="T32" fmla="*/ 30 w 1528"/>
                <a:gd name="T33" fmla="*/ 928 h 928"/>
                <a:gd name="T34" fmla="*/ 428 w 1528"/>
                <a:gd name="T35" fmla="*/ 874 h 928"/>
                <a:gd name="T36" fmla="*/ 452 w 1528"/>
                <a:gd name="T37" fmla="*/ 843 h 928"/>
                <a:gd name="T38" fmla="*/ 581 w 1528"/>
                <a:gd name="T39" fmla="*/ 817 h 928"/>
                <a:gd name="T40" fmla="*/ 605 w 1528"/>
                <a:gd name="T41" fmla="*/ 787 h 928"/>
                <a:gd name="T42" fmla="*/ 824 w 1528"/>
                <a:gd name="T43" fmla="*/ 862 h 928"/>
                <a:gd name="T44" fmla="*/ 1385 w 1528"/>
                <a:gd name="T45" fmla="*/ 785 h 928"/>
                <a:gd name="T46" fmla="*/ 1452 w 1528"/>
                <a:gd name="T47" fmla="*/ 644 h 928"/>
                <a:gd name="T48" fmla="*/ 1486 w 1528"/>
                <a:gd name="T49" fmla="*/ 479 h 928"/>
                <a:gd name="T50" fmla="*/ 418 w 1528"/>
                <a:gd name="T51" fmla="*/ 596 h 928"/>
                <a:gd name="T52" fmla="*/ 495 w 1528"/>
                <a:gd name="T53" fmla="*/ 399 h 928"/>
                <a:gd name="T54" fmla="*/ 443 w 1528"/>
                <a:gd name="T55" fmla="*/ 779 h 928"/>
                <a:gd name="T56" fmla="*/ 1360 w 1528"/>
                <a:gd name="T57" fmla="*/ 600 h 928"/>
                <a:gd name="T58" fmla="*/ 1082 w 1528"/>
                <a:gd name="T59" fmla="*/ 666 h 928"/>
                <a:gd name="T60" fmla="*/ 1367 w 1528"/>
                <a:gd name="T61" fmla="*/ 656 h 928"/>
                <a:gd name="T62" fmla="*/ 1377 w 1528"/>
                <a:gd name="T63" fmla="*/ 730 h 928"/>
                <a:gd name="T64" fmla="*/ 1025 w 1528"/>
                <a:gd name="T65" fmla="*/ 778 h 928"/>
                <a:gd name="T66" fmla="*/ 816 w 1528"/>
                <a:gd name="T67" fmla="*/ 806 h 928"/>
                <a:gd name="T68" fmla="*/ 638 w 1528"/>
                <a:gd name="T69" fmla="*/ 726 h 928"/>
                <a:gd name="T70" fmla="*/ 555 w 1528"/>
                <a:gd name="T71" fmla="*/ 418 h 928"/>
                <a:gd name="T72" fmla="*/ 615 w 1528"/>
                <a:gd name="T73" fmla="*/ 396 h 928"/>
                <a:gd name="T74" fmla="*/ 817 w 1528"/>
                <a:gd name="T75" fmla="*/ 85 h 928"/>
                <a:gd name="T76" fmla="*/ 904 w 1528"/>
                <a:gd name="T77" fmla="*/ 93 h 928"/>
                <a:gd name="T78" fmla="*/ 810 w 1528"/>
                <a:gd name="T79" fmla="*/ 239 h 928"/>
                <a:gd name="T80" fmla="*/ 771 w 1528"/>
                <a:gd name="T81" fmla="*/ 293 h 928"/>
                <a:gd name="T82" fmla="*/ 802 w 1528"/>
                <a:gd name="T83" fmla="*/ 336 h 928"/>
                <a:gd name="T84" fmla="*/ 811 w 1528"/>
                <a:gd name="T85" fmla="*/ 336 h 928"/>
                <a:gd name="T86" fmla="*/ 1383 w 1528"/>
                <a:gd name="T87" fmla="*/ 295 h 928"/>
                <a:gd name="T88" fmla="*/ 1076 w 1528"/>
                <a:gd name="T89" fmla="*/ 375 h 928"/>
                <a:gd name="T90" fmla="*/ 1083 w 1528"/>
                <a:gd name="T91" fmla="*/ 430 h 928"/>
                <a:gd name="T92" fmla="*/ 1406 w 1528"/>
                <a:gd name="T93" fmla="*/ 386 h 928"/>
                <a:gd name="T94" fmla="*/ 1416 w 1528"/>
                <a:gd name="T95" fmla="*/ 460 h 928"/>
                <a:gd name="T96" fmla="*/ 1068 w 1528"/>
                <a:gd name="T97" fmla="*/ 536 h 928"/>
                <a:gd name="T98" fmla="*/ 1424 w 1528"/>
                <a:gd name="T99" fmla="*/ 516 h 928"/>
                <a:gd name="T100" fmla="*/ 1434 w 1528"/>
                <a:gd name="T101" fmla="*/ 59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8" h="928">
                  <a:moveTo>
                    <a:pt x="1486" y="479"/>
                  </a:moveTo>
                  <a:cubicBezTo>
                    <a:pt x="1500" y="460"/>
                    <a:pt x="1507" y="436"/>
                    <a:pt x="1504" y="411"/>
                  </a:cubicBezTo>
                  <a:cubicBezTo>
                    <a:pt x="1498" y="372"/>
                    <a:pt x="1470" y="342"/>
                    <a:pt x="1434" y="333"/>
                  </a:cubicBezTo>
                  <a:cubicBezTo>
                    <a:pt x="1439" y="319"/>
                    <a:pt x="1441" y="303"/>
                    <a:pt x="1439" y="288"/>
                  </a:cubicBezTo>
                  <a:cubicBezTo>
                    <a:pt x="1432" y="237"/>
                    <a:pt x="1385" y="201"/>
                    <a:pt x="1334" y="208"/>
                  </a:cubicBezTo>
                  <a:cubicBezTo>
                    <a:pt x="854" y="274"/>
                    <a:pt x="854" y="274"/>
                    <a:pt x="854" y="274"/>
                  </a:cubicBezTo>
                  <a:cubicBezTo>
                    <a:pt x="855" y="273"/>
                    <a:pt x="855" y="273"/>
                    <a:pt x="855" y="273"/>
                  </a:cubicBezTo>
                  <a:cubicBezTo>
                    <a:pt x="944" y="159"/>
                    <a:pt x="944" y="159"/>
                    <a:pt x="944" y="159"/>
                  </a:cubicBezTo>
                  <a:cubicBezTo>
                    <a:pt x="945" y="158"/>
                    <a:pt x="946" y="157"/>
                    <a:pt x="946" y="156"/>
                  </a:cubicBezTo>
                  <a:cubicBezTo>
                    <a:pt x="960" y="133"/>
                    <a:pt x="964" y="105"/>
                    <a:pt x="958" y="79"/>
                  </a:cubicBezTo>
                  <a:cubicBezTo>
                    <a:pt x="951" y="53"/>
                    <a:pt x="935" y="30"/>
                    <a:pt x="912" y="16"/>
                  </a:cubicBezTo>
                  <a:cubicBezTo>
                    <a:pt x="892" y="5"/>
                    <a:pt x="872" y="0"/>
                    <a:pt x="851" y="3"/>
                  </a:cubicBezTo>
                  <a:cubicBezTo>
                    <a:pt x="825" y="7"/>
                    <a:pt x="800" y="21"/>
                    <a:pt x="776" y="46"/>
                  </a:cubicBezTo>
                  <a:cubicBezTo>
                    <a:pt x="776" y="47"/>
                    <a:pt x="776" y="47"/>
                    <a:pt x="776" y="47"/>
                  </a:cubicBezTo>
                  <a:cubicBezTo>
                    <a:pt x="637" y="198"/>
                    <a:pt x="637" y="198"/>
                    <a:pt x="637" y="198"/>
                  </a:cubicBezTo>
                  <a:cubicBezTo>
                    <a:pt x="635" y="200"/>
                    <a:pt x="633" y="203"/>
                    <a:pt x="632" y="206"/>
                  </a:cubicBezTo>
                  <a:cubicBezTo>
                    <a:pt x="569" y="360"/>
                    <a:pt x="569" y="360"/>
                    <a:pt x="569" y="360"/>
                  </a:cubicBezTo>
                  <a:cubicBezTo>
                    <a:pt x="547" y="362"/>
                    <a:pt x="547" y="362"/>
                    <a:pt x="547" y="362"/>
                  </a:cubicBezTo>
                  <a:cubicBezTo>
                    <a:pt x="546" y="356"/>
                    <a:pt x="542" y="350"/>
                    <a:pt x="536" y="345"/>
                  </a:cubicBezTo>
                  <a:cubicBezTo>
                    <a:pt x="530" y="341"/>
                    <a:pt x="523" y="339"/>
                    <a:pt x="516" y="340"/>
                  </a:cubicBezTo>
                  <a:cubicBezTo>
                    <a:pt x="385" y="358"/>
                    <a:pt x="385" y="358"/>
                    <a:pt x="385" y="358"/>
                  </a:cubicBezTo>
                  <a:cubicBezTo>
                    <a:pt x="384" y="350"/>
                    <a:pt x="384" y="350"/>
                    <a:pt x="384" y="350"/>
                  </a:cubicBezTo>
                  <a:cubicBezTo>
                    <a:pt x="382" y="334"/>
                    <a:pt x="368" y="324"/>
                    <a:pt x="353" y="326"/>
                  </a:cubicBezTo>
                  <a:cubicBezTo>
                    <a:pt x="272" y="337"/>
                    <a:pt x="272" y="337"/>
                    <a:pt x="272" y="337"/>
                  </a:cubicBezTo>
                  <a:cubicBezTo>
                    <a:pt x="257" y="339"/>
                    <a:pt x="246" y="353"/>
                    <a:pt x="248" y="368"/>
                  </a:cubicBezTo>
                  <a:cubicBezTo>
                    <a:pt x="250" y="384"/>
                    <a:pt x="264" y="394"/>
                    <a:pt x="280" y="392"/>
                  </a:cubicBezTo>
                  <a:cubicBezTo>
                    <a:pt x="333" y="385"/>
                    <a:pt x="333" y="385"/>
                    <a:pt x="333" y="385"/>
                  </a:cubicBezTo>
                  <a:cubicBezTo>
                    <a:pt x="363" y="604"/>
                    <a:pt x="363" y="604"/>
                    <a:pt x="363" y="604"/>
                  </a:cubicBezTo>
                  <a:cubicBezTo>
                    <a:pt x="391" y="814"/>
                    <a:pt x="391" y="814"/>
                    <a:pt x="391" y="814"/>
                  </a:cubicBezTo>
                  <a:cubicBezTo>
                    <a:pt x="391" y="814"/>
                    <a:pt x="391" y="814"/>
                    <a:pt x="391" y="815"/>
                  </a:cubicBezTo>
                  <a:cubicBezTo>
                    <a:pt x="392" y="822"/>
                    <a:pt x="392" y="822"/>
                    <a:pt x="392" y="822"/>
                  </a:cubicBezTo>
                  <a:cubicBezTo>
                    <a:pt x="26" y="872"/>
                    <a:pt x="26" y="872"/>
                    <a:pt x="26" y="872"/>
                  </a:cubicBezTo>
                  <a:cubicBezTo>
                    <a:pt x="11" y="875"/>
                    <a:pt x="0" y="889"/>
                    <a:pt x="2" y="904"/>
                  </a:cubicBezTo>
                  <a:cubicBezTo>
                    <a:pt x="4" y="918"/>
                    <a:pt x="16" y="928"/>
                    <a:pt x="30" y="928"/>
                  </a:cubicBezTo>
                  <a:cubicBezTo>
                    <a:pt x="31" y="928"/>
                    <a:pt x="33" y="928"/>
                    <a:pt x="34" y="928"/>
                  </a:cubicBezTo>
                  <a:cubicBezTo>
                    <a:pt x="428" y="874"/>
                    <a:pt x="428" y="874"/>
                    <a:pt x="428" y="874"/>
                  </a:cubicBezTo>
                  <a:cubicBezTo>
                    <a:pt x="435" y="873"/>
                    <a:pt x="442" y="869"/>
                    <a:pt x="446" y="863"/>
                  </a:cubicBezTo>
                  <a:cubicBezTo>
                    <a:pt x="451" y="857"/>
                    <a:pt x="453" y="850"/>
                    <a:pt x="452" y="843"/>
                  </a:cubicBezTo>
                  <a:cubicBezTo>
                    <a:pt x="451" y="835"/>
                    <a:pt x="451" y="835"/>
                    <a:pt x="451" y="835"/>
                  </a:cubicBezTo>
                  <a:cubicBezTo>
                    <a:pt x="581" y="817"/>
                    <a:pt x="581" y="817"/>
                    <a:pt x="581" y="817"/>
                  </a:cubicBezTo>
                  <a:cubicBezTo>
                    <a:pt x="588" y="816"/>
                    <a:pt x="595" y="812"/>
                    <a:pt x="599" y="806"/>
                  </a:cubicBezTo>
                  <a:cubicBezTo>
                    <a:pt x="603" y="801"/>
                    <a:pt x="605" y="794"/>
                    <a:pt x="605" y="787"/>
                  </a:cubicBezTo>
                  <a:cubicBezTo>
                    <a:pt x="633" y="783"/>
                    <a:pt x="633" y="783"/>
                    <a:pt x="633" y="783"/>
                  </a:cubicBezTo>
                  <a:cubicBezTo>
                    <a:pt x="663" y="808"/>
                    <a:pt x="747" y="872"/>
                    <a:pt x="824" y="862"/>
                  </a:cubicBezTo>
                  <a:cubicBezTo>
                    <a:pt x="824" y="862"/>
                    <a:pt x="824" y="862"/>
                    <a:pt x="824" y="862"/>
                  </a:cubicBezTo>
                  <a:cubicBezTo>
                    <a:pt x="880" y="854"/>
                    <a:pt x="1385" y="785"/>
                    <a:pt x="1385" y="785"/>
                  </a:cubicBezTo>
                  <a:cubicBezTo>
                    <a:pt x="1436" y="778"/>
                    <a:pt x="1472" y="731"/>
                    <a:pt x="1465" y="680"/>
                  </a:cubicBezTo>
                  <a:cubicBezTo>
                    <a:pt x="1463" y="667"/>
                    <a:pt x="1458" y="654"/>
                    <a:pt x="1452" y="644"/>
                  </a:cubicBezTo>
                  <a:cubicBezTo>
                    <a:pt x="1497" y="632"/>
                    <a:pt x="1528" y="588"/>
                    <a:pt x="1521" y="540"/>
                  </a:cubicBezTo>
                  <a:cubicBezTo>
                    <a:pt x="1518" y="515"/>
                    <a:pt x="1505" y="494"/>
                    <a:pt x="1486" y="479"/>
                  </a:cubicBezTo>
                  <a:close/>
                  <a:moveTo>
                    <a:pt x="443" y="779"/>
                  </a:moveTo>
                  <a:cubicBezTo>
                    <a:pt x="418" y="596"/>
                    <a:pt x="418" y="596"/>
                    <a:pt x="418" y="596"/>
                  </a:cubicBezTo>
                  <a:cubicBezTo>
                    <a:pt x="393" y="413"/>
                    <a:pt x="393" y="413"/>
                    <a:pt x="393" y="413"/>
                  </a:cubicBezTo>
                  <a:cubicBezTo>
                    <a:pt x="495" y="399"/>
                    <a:pt x="495" y="399"/>
                    <a:pt x="495" y="399"/>
                  </a:cubicBezTo>
                  <a:cubicBezTo>
                    <a:pt x="545" y="765"/>
                    <a:pt x="545" y="765"/>
                    <a:pt x="545" y="765"/>
                  </a:cubicBezTo>
                  <a:lnTo>
                    <a:pt x="443" y="779"/>
                  </a:lnTo>
                  <a:close/>
                  <a:moveTo>
                    <a:pt x="1434" y="590"/>
                  </a:moveTo>
                  <a:cubicBezTo>
                    <a:pt x="1360" y="600"/>
                    <a:pt x="1360" y="600"/>
                    <a:pt x="1360" y="600"/>
                  </a:cubicBezTo>
                  <a:cubicBezTo>
                    <a:pt x="1106" y="635"/>
                    <a:pt x="1106" y="635"/>
                    <a:pt x="1106" y="635"/>
                  </a:cubicBezTo>
                  <a:cubicBezTo>
                    <a:pt x="1091" y="637"/>
                    <a:pt x="1080" y="651"/>
                    <a:pt x="1082" y="666"/>
                  </a:cubicBezTo>
                  <a:cubicBezTo>
                    <a:pt x="1084" y="682"/>
                    <a:pt x="1099" y="692"/>
                    <a:pt x="1114" y="690"/>
                  </a:cubicBezTo>
                  <a:cubicBezTo>
                    <a:pt x="1367" y="656"/>
                    <a:pt x="1367" y="656"/>
                    <a:pt x="1367" y="656"/>
                  </a:cubicBezTo>
                  <a:cubicBezTo>
                    <a:pt x="1388" y="653"/>
                    <a:pt x="1406" y="667"/>
                    <a:pt x="1409" y="688"/>
                  </a:cubicBezTo>
                  <a:cubicBezTo>
                    <a:pt x="1412" y="708"/>
                    <a:pt x="1398" y="727"/>
                    <a:pt x="1377" y="730"/>
                  </a:cubicBezTo>
                  <a:cubicBezTo>
                    <a:pt x="1025" y="778"/>
                    <a:pt x="1025" y="778"/>
                    <a:pt x="1025" y="778"/>
                  </a:cubicBezTo>
                  <a:cubicBezTo>
                    <a:pt x="1025" y="778"/>
                    <a:pt x="1025" y="778"/>
                    <a:pt x="1025" y="778"/>
                  </a:cubicBezTo>
                  <a:cubicBezTo>
                    <a:pt x="1024" y="778"/>
                    <a:pt x="894" y="795"/>
                    <a:pt x="816" y="806"/>
                  </a:cubicBezTo>
                  <a:cubicBezTo>
                    <a:pt x="816" y="806"/>
                    <a:pt x="816" y="806"/>
                    <a:pt x="816" y="806"/>
                  </a:cubicBezTo>
                  <a:cubicBezTo>
                    <a:pt x="762" y="813"/>
                    <a:pt x="686" y="756"/>
                    <a:pt x="660" y="733"/>
                  </a:cubicBezTo>
                  <a:cubicBezTo>
                    <a:pt x="654" y="727"/>
                    <a:pt x="646" y="725"/>
                    <a:pt x="638" y="726"/>
                  </a:cubicBezTo>
                  <a:cubicBezTo>
                    <a:pt x="597" y="731"/>
                    <a:pt x="597" y="731"/>
                    <a:pt x="597" y="731"/>
                  </a:cubicBezTo>
                  <a:cubicBezTo>
                    <a:pt x="555" y="418"/>
                    <a:pt x="555" y="418"/>
                    <a:pt x="555" y="418"/>
                  </a:cubicBezTo>
                  <a:cubicBezTo>
                    <a:pt x="593" y="413"/>
                    <a:pt x="593" y="413"/>
                    <a:pt x="593" y="413"/>
                  </a:cubicBezTo>
                  <a:cubicBezTo>
                    <a:pt x="602" y="412"/>
                    <a:pt x="611" y="405"/>
                    <a:pt x="615" y="396"/>
                  </a:cubicBezTo>
                  <a:cubicBezTo>
                    <a:pt x="682" y="232"/>
                    <a:pt x="682" y="232"/>
                    <a:pt x="682" y="232"/>
                  </a:cubicBezTo>
                  <a:cubicBezTo>
                    <a:pt x="817" y="85"/>
                    <a:pt x="817" y="85"/>
                    <a:pt x="817" y="85"/>
                  </a:cubicBezTo>
                  <a:cubicBezTo>
                    <a:pt x="841" y="59"/>
                    <a:pt x="863" y="53"/>
                    <a:pt x="883" y="65"/>
                  </a:cubicBezTo>
                  <a:cubicBezTo>
                    <a:pt x="893" y="71"/>
                    <a:pt x="901" y="81"/>
                    <a:pt x="904" y="93"/>
                  </a:cubicBezTo>
                  <a:cubicBezTo>
                    <a:pt x="906" y="104"/>
                    <a:pt x="905" y="116"/>
                    <a:pt x="899" y="126"/>
                  </a:cubicBezTo>
                  <a:cubicBezTo>
                    <a:pt x="810" y="239"/>
                    <a:pt x="810" y="239"/>
                    <a:pt x="810" y="239"/>
                  </a:cubicBezTo>
                  <a:cubicBezTo>
                    <a:pt x="810" y="239"/>
                    <a:pt x="810" y="240"/>
                    <a:pt x="810" y="240"/>
                  </a:cubicBezTo>
                  <a:cubicBezTo>
                    <a:pt x="771" y="293"/>
                    <a:pt x="771" y="293"/>
                    <a:pt x="771" y="293"/>
                  </a:cubicBezTo>
                  <a:cubicBezTo>
                    <a:pt x="761" y="305"/>
                    <a:pt x="764" y="323"/>
                    <a:pt x="776" y="332"/>
                  </a:cubicBezTo>
                  <a:cubicBezTo>
                    <a:pt x="784" y="338"/>
                    <a:pt x="794" y="339"/>
                    <a:pt x="802" y="336"/>
                  </a:cubicBezTo>
                  <a:cubicBezTo>
                    <a:pt x="805" y="336"/>
                    <a:pt x="808" y="337"/>
                    <a:pt x="811" y="336"/>
                  </a:cubicBezTo>
                  <a:cubicBezTo>
                    <a:pt x="811" y="336"/>
                    <a:pt x="811" y="336"/>
                    <a:pt x="811" y="336"/>
                  </a:cubicBezTo>
                  <a:cubicBezTo>
                    <a:pt x="1341" y="263"/>
                    <a:pt x="1341" y="263"/>
                    <a:pt x="1341" y="263"/>
                  </a:cubicBezTo>
                  <a:cubicBezTo>
                    <a:pt x="1362" y="260"/>
                    <a:pt x="1380" y="275"/>
                    <a:pt x="1383" y="295"/>
                  </a:cubicBezTo>
                  <a:cubicBezTo>
                    <a:pt x="1386" y="316"/>
                    <a:pt x="1372" y="335"/>
                    <a:pt x="1351" y="337"/>
                  </a:cubicBezTo>
                  <a:cubicBezTo>
                    <a:pt x="1076" y="375"/>
                    <a:pt x="1076" y="375"/>
                    <a:pt x="1076" y="375"/>
                  </a:cubicBezTo>
                  <a:cubicBezTo>
                    <a:pt x="1061" y="377"/>
                    <a:pt x="1050" y="391"/>
                    <a:pt x="1052" y="406"/>
                  </a:cubicBezTo>
                  <a:cubicBezTo>
                    <a:pt x="1054" y="422"/>
                    <a:pt x="1068" y="432"/>
                    <a:pt x="1083" y="430"/>
                  </a:cubicBezTo>
                  <a:cubicBezTo>
                    <a:pt x="1359" y="393"/>
                    <a:pt x="1359" y="393"/>
                    <a:pt x="1359" y="393"/>
                  </a:cubicBezTo>
                  <a:cubicBezTo>
                    <a:pt x="1406" y="386"/>
                    <a:pt x="1406" y="386"/>
                    <a:pt x="1406" y="386"/>
                  </a:cubicBezTo>
                  <a:cubicBezTo>
                    <a:pt x="1426" y="384"/>
                    <a:pt x="1445" y="398"/>
                    <a:pt x="1448" y="418"/>
                  </a:cubicBezTo>
                  <a:cubicBezTo>
                    <a:pt x="1451" y="439"/>
                    <a:pt x="1436" y="458"/>
                    <a:pt x="1416" y="460"/>
                  </a:cubicBezTo>
                  <a:cubicBezTo>
                    <a:pt x="1092" y="505"/>
                    <a:pt x="1092" y="505"/>
                    <a:pt x="1092" y="505"/>
                  </a:cubicBezTo>
                  <a:cubicBezTo>
                    <a:pt x="1077" y="507"/>
                    <a:pt x="1066" y="521"/>
                    <a:pt x="1068" y="536"/>
                  </a:cubicBezTo>
                  <a:cubicBezTo>
                    <a:pt x="1070" y="551"/>
                    <a:pt x="1084" y="562"/>
                    <a:pt x="1099" y="560"/>
                  </a:cubicBezTo>
                  <a:cubicBezTo>
                    <a:pt x="1424" y="516"/>
                    <a:pt x="1424" y="516"/>
                    <a:pt x="1424" y="516"/>
                  </a:cubicBezTo>
                  <a:cubicBezTo>
                    <a:pt x="1444" y="513"/>
                    <a:pt x="1463" y="528"/>
                    <a:pt x="1466" y="548"/>
                  </a:cubicBezTo>
                  <a:cubicBezTo>
                    <a:pt x="1468" y="568"/>
                    <a:pt x="1454" y="587"/>
                    <a:pt x="1434" y="5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34" name="Freeform 10">
              <a:extLst>
                <a:ext uri="{FF2B5EF4-FFF2-40B4-BE49-F238E27FC236}">
                  <a16:creationId xmlns:a16="http://schemas.microsoft.com/office/drawing/2014/main" xmlns="" id="{EF94E876-581A-FD0A-BBB8-AD6D9495C3CF}"/>
                </a:ext>
              </a:extLst>
            </p:cNvPr>
            <p:cNvSpPr>
              <a:spLocks/>
            </p:cNvSpPr>
            <p:nvPr/>
          </p:nvSpPr>
          <p:spPr bwMode="auto">
            <a:xfrm>
              <a:off x="106051778" y="111247954"/>
              <a:ext cx="706867" cy="231983"/>
            </a:xfrm>
            <a:custGeom>
              <a:avLst/>
              <a:gdLst>
                <a:gd name="T0" fmla="*/ 257 w 259"/>
                <a:gd name="T1" fmla="*/ 26 h 85"/>
                <a:gd name="T2" fmla="*/ 225 w 259"/>
                <a:gd name="T3" fmla="*/ 2 h 85"/>
                <a:gd name="T4" fmla="*/ 26 w 259"/>
                <a:gd name="T5" fmla="*/ 29 h 85"/>
                <a:gd name="T6" fmla="*/ 2 w 259"/>
                <a:gd name="T7" fmla="*/ 61 h 85"/>
                <a:gd name="T8" fmla="*/ 30 w 259"/>
                <a:gd name="T9" fmla="*/ 85 h 85"/>
                <a:gd name="T10" fmla="*/ 34 w 259"/>
                <a:gd name="T11" fmla="*/ 85 h 85"/>
                <a:gd name="T12" fmla="*/ 233 w 259"/>
                <a:gd name="T13" fmla="*/ 58 h 85"/>
                <a:gd name="T14" fmla="*/ 257 w 259"/>
                <a:gd name="T15" fmla="*/ 26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 h="85">
                  <a:moveTo>
                    <a:pt x="257" y="26"/>
                  </a:moveTo>
                  <a:cubicBezTo>
                    <a:pt x="255" y="11"/>
                    <a:pt x="240" y="0"/>
                    <a:pt x="225" y="2"/>
                  </a:cubicBezTo>
                  <a:cubicBezTo>
                    <a:pt x="26" y="29"/>
                    <a:pt x="26" y="29"/>
                    <a:pt x="26" y="29"/>
                  </a:cubicBezTo>
                  <a:cubicBezTo>
                    <a:pt x="11" y="31"/>
                    <a:pt x="0" y="46"/>
                    <a:pt x="2" y="61"/>
                  </a:cubicBezTo>
                  <a:cubicBezTo>
                    <a:pt x="4" y="75"/>
                    <a:pt x="16" y="85"/>
                    <a:pt x="30" y="85"/>
                  </a:cubicBezTo>
                  <a:cubicBezTo>
                    <a:pt x="31" y="85"/>
                    <a:pt x="33" y="85"/>
                    <a:pt x="34" y="85"/>
                  </a:cubicBezTo>
                  <a:cubicBezTo>
                    <a:pt x="233" y="58"/>
                    <a:pt x="233" y="58"/>
                    <a:pt x="233" y="58"/>
                  </a:cubicBezTo>
                  <a:cubicBezTo>
                    <a:pt x="248" y="56"/>
                    <a:pt x="259" y="42"/>
                    <a:pt x="257"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sp>
          <p:nvSpPr>
            <p:cNvPr id="35" name="Freeform 11">
              <a:extLst>
                <a:ext uri="{FF2B5EF4-FFF2-40B4-BE49-F238E27FC236}">
                  <a16:creationId xmlns:a16="http://schemas.microsoft.com/office/drawing/2014/main" xmlns="" id="{1EF6396D-3231-1D50-A4A5-E8371B2CC5C6}"/>
                </a:ext>
              </a:extLst>
            </p:cNvPr>
            <p:cNvSpPr>
              <a:spLocks/>
            </p:cNvSpPr>
            <p:nvPr/>
          </p:nvSpPr>
          <p:spPr bwMode="auto">
            <a:xfrm>
              <a:off x="106237365" y="112628935"/>
              <a:ext cx="439404" cy="196503"/>
            </a:xfrm>
            <a:custGeom>
              <a:avLst/>
              <a:gdLst>
                <a:gd name="T0" fmla="*/ 128 w 161"/>
                <a:gd name="T1" fmla="*/ 2 h 72"/>
                <a:gd name="T2" fmla="*/ 26 w 161"/>
                <a:gd name="T3" fmla="*/ 16 h 72"/>
                <a:gd name="T4" fmla="*/ 2 w 161"/>
                <a:gd name="T5" fmla="*/ 48 h 72"/>
                <a:gd name="T6" fmla="*/ 30 w 161"/>
                <a:gd name="T7" fmla="*/ 72 h 72"/>
                <a:gd name="T8" fmla="*/ 33 w 161"/>
                <a:gd name="T9" fmla="*/ 72 h 72"/>
                <a:gd name="T10" fmla="*/ 135 w 161"/>
                <a:gd name="T11" fmla="*/ 58 h 72"/>
                <a:gd name="T12" fmla="*/ 159 w 161"/>
                <a:gd name="T13" fmla="*/ 26 h 72"/>
                <a:gd name="T14" fmla="*/ 128 w 161"/>
                <a:gd name="T15" fmla="*/ 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72">
                  <a:moveTo>
                    <a:pt x="128" y="2"/>
                  </a:moveTo>
                  <a:cubicBezTo>
                    <a:pt x="26" y="16"/>
                    <a:pt x="26" y="16"/>
                    <a:pt x="26" y="16"/>
                  </a:cubicBezTo>
                  <a:cubicBezTo>
                    <a:pt x="10" y="18"/>
                    <a:pt x="0" y="33"/>
                    <a:pt x="2" y="48"/>
                  </a:cubicBezTo>
                  <a:cubicBezTo>
                    <a:pt x="4" y="62"/>
                    <a:pt x="16" y="72"/>
                    <a:pt x="30" y="72"/>
                  </a:cubicBezTo>
                  <a:cubicBezTo>
                    <a:pt x="31" y="72"/>
                    <a:pt x="32" y="72"/>
                    <a:pt x="33" y="72"/>
                  </a:cubicBezTo>
                  <a:cubicBezTo>
                    <a:pt x="135" y="58"/>
                    <a:pt x="135" y="58"/>
                    <a:pt x="135" y="58"/>
                  </a:cubicBezTo>
                  <a:cubicBezTo>
                    <a:pt x="151" y="56"/>
                    <a:pt x="161" y="42"/>
                    <a:pt x="159" y="26"/>
                  </a:cubicBezTo>
                  <a:cubicBezTo>
                    <a:pt x="157" y="11"/>
                    <a:pt x="143" y="0"/>
                    <a:pt x="1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AU" sz="2823" dirty="0"/>
            </a:p>
          </p:txBody>
        </p:sp>
      </p:grpSp>
      <p:pic>
        <p:nvPicPr>
          <p:cNvPr id="36" name="Graphic 35">
            <a:extLst>
              <a:ext uri="{FF2B5EF4-FFF2-40B4-BE49-F238E27FC236}">
                <a16:creationId xmlns:a16="http://schemas.microsoft.com/office/drawing/2014/main" xmlns="" id="{262716B6-E221-3AFA-9FCA-7C1AEE29FDDF}"/>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863051" y="880442"/>
            <a:ext cx="697285" cy="704339"/>
          </a:xfrm>
          <a:prstGeom prst="rect">
            <a:avLst/>
          </a:prstGeom>
        </p:spPr>
      </p:pic>
      <p:pic>
        <p:nvPicPr>
          <p:cNvPr id="37" name="Picture 4">
            <a:extLst>
              <a:ext uri="{FF2B5EF4-FFF2-40B4-BE49-F238E27FC236}">
                <a16:creationId xmlns:a16="http://schemas.microsoft.com/office/drawing/2014/main" xmlns="" id="{0FF6D966-91C6-2BE5-006E-A90B2DEB96A3}"/>
              </a:ext>
            </a:extLst>
          </p:cNvPr>
          <p:cNvPicPr>
            <a:picLocks noChangeAspect="1" noChangeArrowheads="1"/>
          </p:cNvPicPr>
          <p:nvPr/>
        </p:nvPicPr>
        <p:blipFill>
          <a:blip r:embed="rId9" cstate="print">
            <a:lum bright="70000" contrast="-70000"/>
            <a:extLst>
              <a:ext uri="{BEBA8EAE-BF5A-486C-A8C5-ECC9F3942E4B}">
                <a14:imgProps xmlns:a14="http://schemas.microsoft.com/office/drawing/2010/main">
                  <a14:imgLayer r:embed="rId10">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421260" y="729900"/>
            <a:ext cx="995352" cy="10054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14FFBB99-6DD9-0E68-0494-AA23D2368001}"/>
              </a:ext>
            </a:extLst>
          </p:cNvPr>
          <p:cNvSpPr txBox="1"/>
          <p:nvPr/>
        </p:nvSpPr>
        <p:spPr>
          <a:xfrm>
            <a:off x="524351" y="6068157"/>
            <a:ext cx="5724049" cy="276999"/>
          </a:xfrm>
          <a:prstGeom prst="rect">
            <a:avLst/>
          </a:prstGeom>
          <a:noFill/>
        </p:spPr>
        <p:txBody>
          <a:bodyPr wrap="square" rtlCol="0">
            <a:spAutoFit/>
          </a:bodyPr>
          <a:lstStyle/>
          <a:p>
            <a:r>
              <a:rPr lang="de-DE" sz="600"/>
              <a:t>For references, reasoning and responses, please go to  </a:t>
            </a:r>
            <a:r>
              <a:rPr lang="de-DE" sz="600">
                <a:hlinkClick r:id="rId11"/>
              </a:rPr>
              <a:t>www.chrismalcher.com</a:t>
            </a:r>
            <a:r>
              <a:rPr lang="de-DE" sz="600"/>
              <a:t> and select “Different Brains &amp; Complementary Skills“ (</a:t>
            </a:r>
            <a:r>
              <a:rPr lang="de-DE" sz="600">
                <a:hlinkClick r:id="rId12"/>
              </a:rPr>
              <a:t>direct link</a:t>
            </a:r>
            <a:r>
              <a:rPr lang="de-DE" sz="600"/>
              <a:t>).</a:t>
            </a:r>
          </a:p>
          <a:p>
            <a:r>
              <a:rPr lang="de-DE" sz="600"/>
              <a:t>Some secure corporate cyber security environments can sometimes block smaller sites such as this. If that happens, please use a personal device to access the site.</a:t>
            </a:r>
          </a:p>
        </p:txBody>
      </p:sp>
    </p:spTree>
    <p:extLst>
      <p:ext uri="{BB962C8B-B14F-4D97-AF65-F5344CB8AC3E}">
        <p14:creationId xmlns:p14="http://schemas.microsoft.com/office/powerpoint/2010/main" val="1737147414"/>
      </p:ext>
    </p:extLst>
  </p:cSld>
  <p:clrMapOvr>
    <a:masterClrMapping/>
  </p:clrMapOvr>
</p:sld>
</file>

<file path=ppt/theme/theme1.xml><?xml version="1.0" encoding="utf-8"?>
<a:theme xmlns:a="http://schemas.openxmlformats.org/drawingml/2006/main" name="1_RetrospectVTI">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5B1FD9-3BB6-4DA9-A089-3B68C2323D4F}">
  <ds:schemaRef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dcmitype/"/>
    <ds:schemaRef ds:uri="16c05727-aa75-4e4a-9b5f-8a80a1165891"/>
    <ds:schemaRef ds:uri="71af3243-3dd4-4a8d-8c0d-dd76da1f02a5"/>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{3C6921B0-050A-413A-A518-02A54FE230DE}tf33845126_win32</Template>
  <TotalTime>866</TotalTime>
  <Words>1047</Words>
  <Application>Microsoft Office PowerPoint</Application>
  <PresentationFormat>Widescreen</PresentationFormat>
  <Paragraphs>150</Paragraphs>
  <Slides>14</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Bookman Old Style</vt:lpstr>
      <vt:lpstr>Calibri</vt:lpstr>
      <vt:lpstr>Franklin Gothic Book</vt:lpstr>
      <vt:lpstr>Roboto</vt:lpstr>
      <vt:lpstr>1_RetrospectVTI</vt:lpstr>
      <vt:lpstr>PowerPoint Presentation</vt:lpstr>
      <vt:lpstr>What does this group of people have in common? All these people share an uncommon characteristic.</vt:lpstr>
      <vt:lpstr>A disaster that could have been avoided A report from a team of engineers and rocket scientists tried to warn of what became the Challenger space shuttle disaster of 1986 </vt:lpstr>
      <vt:lpstr>A spectrum for consideration A simplified view (to the point of simplistic) of different areas of expertise.</vt:lpstr>
      <vt:lpstr>The People Specialists</vt:lpstr>
      <vt:lpstr>The System Specialists</vt:lpstr>
      <vt:lpstr>Every point on this spectrum brings different skills – which add up to similar value</vt:lpstr>
      <vt:lpstr>In many cases, it’s more than just preferences</vt:lpstr>
      <vt:lpstr>In many cases, it’s more than just preferences This simpler brain scan helps to illustrate what neurological difference can look like. In this case, an FMRI scan of an exceptional visual thinker. </vt:lpstr>
      <vt:lpstr>But we have a problem</vt:lpstr>
      <vt:lpstr>Every point on this spectrum brings different skills – which add up to similar value</vt:lpstr>
      <vt:lpstr>Bringing complementary skills together. Two ways to utilise different skills in organisations.</vt:lpstr>
      <vt:lpstr>Three key points to take away</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Complementary Skills and Different Brains in the Office</dc:title>
  <dc:creator>chris8@malcher.com.au</dc:creator>
  <cp:lastModifiedBy>Chris</cp:lastModifiedBy>
  <cp:revision>84</cp:revision>
  <cp:lastPrinted>2024-02-20T21:54:02Z</cp:lastPrinted>
  <dcterms:created xsi:type="dcterms:W3CDTF">2023-12-10T08:14:36Z</dcterms:created>
  <dcterms:modified xsi:type="dcterms:W3CDTF">2026-01-08T07:00:00Z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